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65" r:id="rId2"/>
    <p:sldId id="257" r:id="rId3"/>
    <p:sldId id="381" r:id="rId4"/>
    <p:sldId id="356" r:id="rId5"/>
    <p:sldId id="418" r:id="rId6"/>
    <p:sldId id="403" r:id="rId7"/>
    <p:sldId id="404" r:id="rId8"/>
    <p:sldId id="405" r:id="rId9"/>
    <p:sldId id="406" r:id="rId10"/>
    <p:sldId id="341" r:id="rId11"/>
    <p:sldId id="310" r:id="rId12"/>
    <p:sldId id="395" r:id="rId13"/>
    <p:sldId id="407" r:id="rId14"/>
    <p:sldId id="408" r:id="rId15"/>
    <p:sldId id="409" r:id="rId16"/>
    <p:sldId id="410" r:id="rId17"/>
    <p:sldId id="411" r:id="rId18"/>
    <p:sldId id="412" r:id="rId19"/>
    <p:sldId id="399" r:id="rId20"/>
    <p:sldId id="413" r:id="rId21"/>
    <p:sldId id="414" r:id="rId22"/>
    <p:sldId id="402" r:id="rId23"/>
    <p:sldId id="416" r:id="rId24"/>
    <p:sldId id="374" r:id="rId25"/>
    <p:sldId id="375" r:id="rId26"/>
    <p:sldId id="321" r:id="rId27"/>
    <p:sldId id="419" r:id="rId28"/>
    <p:sldId id="394" r:id="rId29"/>
    <p:sldId id="376" r:id="rId30"/>
    <p:sldId id="377" r:id="rId31"/>
    <p:sldId id="389" r:id="rId32"/>
    <p:sldId id="421" r:id="rId33"/>
    <p:sldId id="422" r:id="rId34"/>
    <p:sldId id="417" r:id="rId35"/>
    <p:sldId id="392" r:id="rId3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Ganz" initials="BG" lastIdx="1" clrIdx="0">
    <p:extLst>
      <p:ext uri="{19B8F6BF-5375-455C-9EA6-DF929625EA0E}">
        <p15:presenceInfo xmlns:p15="http://schemas.microsoft.com/office/powerpoint/2012/main" userId="S-1-5-21-2726626401-3107908582-2024849205-13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019"/>
    <a:srgbClr val="B09C1B"/>
    <a:srgbClr val="8E7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2" d="100"/>
          <a:sy n="112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92552493438321"/>
          <c:y val="8.4727806814203471E-2"/>
          <c:w val="0.89107447506561677"/>
          <c:h val="0.80976493960354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987-4BD6-8BE9-D86AA49A91D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87-4BD6-8BE9-D86AA49A91D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987-4BD6-8BE9-D86AA49A91D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87-4BD6-8BE9-D86AA49A91DB}"/>
              </c:ext>
            </c:extLst>
          </c:dPt>
          <c:dLbls>
            <c:dLbl>
              <c:idx val="2"/>
              <c:layout>
                <c:manualLayout>
                  <c:x val="0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87-4BD6-8BE9-D86AA49A91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82</c:v>
                </c:pt>
                <c:pt idx="1">
                  <c:v>532</c:v>
                </c:pt>
                <c:pt idx="2">
                  <c:v>679</c:v>
                </c:pt>
                <c:pt idx="3">
                  <c:v>832</c:v>
                </c:pt>
                <c:pt idx="4">
                  <c:v>1076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87-4BD6-8BE9-D86AA49A91D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987-4BD6-8BE9-D86AA49A91D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987-4BD6-8BE9-D86AA49A91D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987-4BD6-8BE9-D86AA49A91DB}"/>
              </c:ext>
            </c:extLst>
          </c:dPt>
          <c:dLbls>
            <c:dLbl>
              <c:idx val="1"/>
              <c:layout>
                <c:manualLayout>
                  <c:x val="0"/>
                  <c:y val="3.9633313828749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987-4BD6-8BE9-D86AA49A91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26</c:v>
                </c:pt>
                <c:pt idx="1">
                  <c:v>139</c:v>
                </c:pt>
                <c:pt idx="2">
                  <c:v>161</c:v>
                </c:pt>
                <c:pt idx="3">
                  <c:v>180</c:v>
                </c:pt>
                <c:pt idx="4">
                  <c:v>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987-4BD6-8BE9-D86AA49A9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441496"/>
        <c:axId val="216445808"/>
      </c:barChart>
      <c:catAx>
        <c:axId val="21644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445808"/>
        <c:crosses val="autoZero"/>
        <c:auto val="1"/>
        <c:lblAlgn val="ctr"/>
        <c:lblOffset val="100"/>
        <c:noMultiLvlLbl val="0"/>
      </c:catAx>
      <c:valAx>
        <c:axId val="21644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441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143EA-9D55-424B-984F-E1CA0FD42857}" type="datetimeFigureOut">
              <a:rPr lang="de-CH" smtClean="0"/>
              <a:t>05.06.2023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61F09-DA99-40DF-963C-87D1D39070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7300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76E00-E131-4DDA-99A2-F0AC4E3F87A1}" type="datetimeFigureOut">
              <a:rPr lang="de-CH" smtClean="0"/>
              <a:t>05.06.2023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54186-2FF7-4532-9427-92826ACE9C5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660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0466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363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5014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770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518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3730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8495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1093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9363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3477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9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666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035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669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607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839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9174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82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4186-2FF7-4532-9427-92826ACE9C52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87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B09C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3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850106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B09C1B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13387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B09C1B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B09C1B"/>
                </a:solidFill>
              </a:defRPr>
            </a:lvl4pPr>
            <a:lvl5pPr>
              <a:defRPr sz="1200">
                <a:solidFill>
                  <a:srgbClr val="B09C1B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355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92211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65104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B09C1B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B09C1B"/>
                </a:solidFill>
              </a:defRPr>
            </a:lvl4pPr>
            <a:lvl5pPr>
              <a:defRPr sz="1800">
                <a:solidFill>
                  <a:srgbClr val="B09C1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4716016" y="1628800"/>
            <a:ext cx="4316288" cy="4565104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B09C1B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B09C1B"/>
                </a:solidFill>
              </a:defRPr>
            </a:lvl4pPr>
            <a:lvl5pPr>
              <a:defRPr sz="1800">
                <a:solidFill>
                  <a:srgbClr val="B09C1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356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640960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538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B09C1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8E7D1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8E7D1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8E7D1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8E7D1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rgbClr val="8E7D1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cid:33b4cc9d-ae57-491b-a373-07832d31d87c@rheinleben.ch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alEQkxLqI&amp;t=213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heinleben.ch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f.de/kinder/siebenstein/der-kleine-und-das-biest-10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rrueckte-kindheit.at/de/fuer-familie-umfeld/erkrankungen" TargetMode="External"/><Relationship Id="rId3" Type="http://schemas.openxmlformats.org/officeDocument/2006/relationships/hyperlink" Target="https://www.upd.ch/de/ueber-uns/geschaeftsbericht-2017/in-bildern/angehoerigenberatung.php" TargetMode="External"/><Relationship Id="rId7" Type="http://schemas.openxmlformats.org/officeDocument/2006/relationships/hyperlink" Target="https://www.kinderseele.ch/angebote/kurzfilme/" TargetMode="External"/><Relationship Id="rId2" Type="http://schemas.openxmlformats.org/officeDocument/2006/relationships/hyperlink" Target="mailto:sibylle.glauser@upd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gehoerige.ch/fileadmin/angehoerige/pdf/allgemeines/broschuere-take-care-eltern-von-kindern-6-12-zhaw.pdf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147.ch/de/" TargetMode="External"/><Relationship Id="rId10" Type="http://schemas.openxmlformats.org/officeDocument/2006/relationships/hyperlink" Target="https://www.youngcarers.ch/home-young-carers" TargetMode="External"/><Relationship Id="rId4" Type="http://schemas.openxmlformats.org/officeDocument/2006/relationships/hyperlink" Target="http://www.angehoerige.ch/" TargetMode="External"/><Relationship Id="rId9" Type="http://schemas.openxmlformats.org/officeDocument/2006/relationships/hyperlink" Target="https://www.kinderseele.ch/angebote/kurzfilme/kurzfilme-erklarung-von-krankheitsbildern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d.ch/de/ueber-uns/geschaeftsbericht-2017/in-bildern/angehoerigenberatung.php" TargetMode="External"/><Relationship Id="rId2" Type="http://schemas.openxmlformats.org/officeDocument/2006/relationships/hyperlink" Target="mailto:sibylle.glauser@upd.ch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55BBA1-67C1-4753-8B3B-3169DAA72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46305"/>
            <a:ext cx="6858000" cy="1133924"/>
          </a:xfrm>
        </p:spPr>
        <p:txBody>
          <a:bodyPr>
            <a:noAutofit/>
          </a:bodyPr>
          <a:lstStyle/>
          <a:p>
            <a:r>
              <a:rPr lang="de-CH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Kinder psychisch kranker Eltern</a:t>
            </a:r>
            <a:endParaRPr lang="de-CH" sz="2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23547E0D-88D2-4A5D-A0AA-53CD66B53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80928"/>
            <a:ext cx="6858000" cy="324036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75"/>
              </a:spcBef>
              <a:tabLst>
                <a:tab pos="0" algn="l"/>
                <a:tab pos="815579" algn="l"/>
                <a:tab pos="1632347" algn="l"/>
                <a:tab pos="2449116" algn="l"/>
                <a:tab pos="3265885" algn="l"/>
                <a:tab pos="4082654" algn="l"/>
                <a:tab pos="4899422" algn="l"/>
                <a:tab pos="5716191" algn="l"/>
                <a:tab pos="6532960" algn="l"/>
                <a:tab pos="7349729" algn="l"/>
                <a:tab pos="8166497" algn="l"/>
              </a:tabLst>
            </a:pPr>
            <a:endParaRPr lang="de-CH" alt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75"/>
              </a:spcBef>
              <a:tabLst>
                <a:tab pos="0" algn="l"/>
                <a:tab pos="815579" algn="l"/>
                <a:tab pos="1632347" algn="l"/>
                <a:tab pos="2449116" algn="l"/>
                <a:tab pos="3265885" algn="l"/>
                <a:tab pos="4082654" algn="l"/>
                <a:tab pos="4899422" algn="l"/>
                <a:tab pos="5716191" algn="l"/>
                <a:tab pos="6532960" algn="l"/>
                <a:tab pos="7349729" algn="l"/>
                <a:tab pos="8166497" algn="l"/>
              </a:tabLst>
            </a:pPr>
            <a:endParaRPr lang="de-CH" alt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75"/>
              </a:spcBef>
              <a:tabLst>
                <a:tab pos="0" algn="l"/>
                <a:tab pos="815579" algn="l"/>
                <a:tab pos="1632347" algn="l"/>
                <a:tab pos="2449116" algn="l"/>
                <a:tab pos="3265885" algn="l"/>
                <a:tab pos="4082654" algn="l"/>
                <a:tab pos="4899422" algn="l"/>
                <a:tab pos="5716191" algn="l"/>
                <a:tab pos="6532960" algn="l"/>
                <a:tab pos="7349729" algn="l"/>
                <a:tab pos="8166497" algn="l"/>
              </a:tabLst>
            </a:pPr>
            <a:endParaRPr lang="de-CH" alt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75"/>
              </a:spcBef>
              <a:tabLst>
                <a:tab pos="0" algn="l"/>
                <a:tab pos="815579" algn="l"/>
                <a:tab pos="1632347" algn="l"/>
                <a:tab pos="2449116" algn="l"/>
                <a:tab pos="3265885" algn="l"/>
                <a:tab pos="4082654" algn="l"/>
                <a:tab pos="4899422" algn="l"/>
                <a:tab pos="5716191" algn="l"/>
                <a:tab pos="6532960" algn="l"/>
                <a:tab pos="7349729" algn="l"/>
                <a:tab pos="8166497" algn="l"/>
              </a:tabLst>
            </a:pPr>
            <a:endParaRPr lang="de-CH" alt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75"/>
              </a:spcBef>
              <a:tabLst>
                <a:tab pos="0" algn="l"/>
                <a:tab pos="815579" algn="l"/>
                <a:tab pos="1632347" algn="l"/>
                <a:tab pos="2449116" algn="l"/>
                <a:tab pos="3265885" algn="l"/>
                <a:tab pos="4082654" algn="l"/>
                <a:tab pos="4899422" algn="l"/>
                <a:tab pos="5716191" algn="l"/>
                <a:tab pos="6532960" algn="l"/>
                <a:tab pos="7349729" algn="l"/>
                <a:tab pos="8166497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Fortbildung für Pflegeeltern</a:t>
            </a:r>
          </a:p>
          <a:p>
            <a:pPr>
              <a:spcBef>
                <a:spcPts val="675"/>
              </a:spcBef>
              <a:tabLst>
                <a:tab pos="0" algn="l"/>
                <a:tab pos="815579" algn="l"/>
                <a:tab pos="1632347" algn="l"/>
                <a:tab pos="2449116" algn="l"/>
                <a:tab pos="3265885" algn="l"/>
                <a:tab pos="4082654" algn="l"/>
                <a:tab pos="4899422" algn="l"/>
                <a:tab pos="5716191" algn="l"/>
                <a:tab pos="6532960" algn="l"/>
                <a:tab pos="7349729" algn="l"/>
                <a:tab pos="8166497" algn="l"/>
              </a:tabLst>
            </a:pPr>
            <a:endParaRPr lang="de-CH" altLang="de-DE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75"/>
              </a:spcBef>
              <a:tabLst>
                <a:tab pos="0" algn="l"/>
                <a:tab pos="815579" algn="l"/>
                <a:tab pos="1632347" algn="l"/>
                <a:tab pos="2449116" algn="l"/>
                <a:tab pos="3265885" algn="l"/>
                <a:tab pos="4082654" algn="l"/>
                <a:tab pos="4899422" algn="l"/>
                <a:tab pos="5716191" algn="l"/>
                <a:tab pos="6532960" algn="l"/>
                <a:tab pos="7349729" algn="l"/>
                <a:tab pos="8166497" algn="l"/>
              </a:tabLst>
            </a:pPr>
            <a:r>
              <a:rPr lang="de-CH" altLang="de-D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16. Mai 2023</a:t>
            </a:r>
            <a:endParaRPr lang="de-CH" alt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75"/>
              </a:spcBef>
              <a:tabLst>
                <a:tab pos="0" algn="l"/>
                <a:tab pos="815579" algn="l"/>
                <a:tab pos="1632347" algn="l"/>
                <a:tab pos="2449116" algn="l"/>
                <a:tab pos="3265885" algn="l"/>
                <a:tab pos="4082654" algn="l"/>
                <a:tab pos="4899422" algn="l"/>
                <a:tab pos="5716191" algn="l"/>
                <a:tab pos="6532960" algn="l"/>
                <a:tab pos="7349729" algn="l"/>
                <a:tab pos="8166497" algn="l"/>
              </a:tabLst>
            </a:pPr>
            <a:r>
              <a:rPr lang="de-CH" altLang="de-DE" dirty="0">
                <a:latin typeface="Verdana" panose="020B0604030504040204" pitchFamily="34" charset="0"/>
                <a:ea typeface="Verdana" panose="020B0604030504040204" pitchFamily="34" charset="0"/>
              </a:rPr>
              <a:t>Diana Michaelis, </a:t>
            </a:r>
            <a:r>
              <a:rPr lang="de-CH" alt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Aylin  </a:t>
            </a:r>
            <a:endParaRPr lang="de-CH" alt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75"/>
              </a:spcBef>
              <a:tabLst>
                <a:tab pos="0" algn="l"/>
                <a:tab pos="815579" algn="l"/>
                <a:tab pos="1632347" algn="l"/>
                <a:tab pos="2449116" algn="l"/>
                <a:tab pos="3265885" algn="l"/>
                <a:tab pos="4082654" algn="l"/>
                <a:tab pos="4899422" algn="l"/>
                <a:tab pos="5716191" algn="l"/>
                <a:tab pos="6532960" algn="l"/>
                <a:tab pos="7349729" algn="l"/>
                <a:tab pos="8166497" algn="l"/>
              </a:tabLst>
            </a:pPr>
            <a:r>
              <a:rPr lang="de-CH" altLang="de-D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Anlaufstelle für Angehörige und Kinder psychisch erkrankter Eltern, Stiftung Rheinleben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E3D7812-3847-4A1A-892A-DA26C5B27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830912"/>
            <a:ext cx="3203643" cy="15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Ausgangslage</a:t>
            </a:r>
            <a:endParaRPr lang="de-CH" dirty="0">
              <a:solidFill>
                <a:srgbClr val="C0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4569" y="1986785"/>
            <a:ext cx="4686300" cy="356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C00000"/>
                </a:solidFill>
              </a:rPr>
              <a:t>Situation von Kindern psychisch erkrankter Eltern</a:t>
            </a:r>
            <a:endParaRPr lang="de-CH" dirty="0"/>
          </a:p>
        </p:txBody>
      </p:sp>
      <p:pic>
        <p:nvPicPr>
          <p:cNvPr id="4" name="Inhaltsplatzhalter 3" descr="cid:33b4cc9d-ae57-491b-a373-07832d31d87c@rheinleben.ch"/>
          <p:cNvPicPr>
            <a:picLocks noGrp="1"/>
          </p:cNvPicPr>
          <p:nvPr>
            <p:ph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60" y="1412875"/>
            <a:ext cx="3970517" cy="4713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9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Auswirkungen auf Kinder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>
                <a:solidFill>
                  <a:schemeClr val="tx1"/>
                </a:solidFill>
              </a:rPr>
              <a:t>Wie </a:t>
            </a:r>
            <a:r>
              <a:rPr lang="de-CH" b="1" dirty="0" smtClean="0">
                <a:solidFill>
                  <a:schemeClr val="tx1"/>
                </a:solidFill>
              </a:rPr>
              <a:t>stark</a:t>
            </a:r>
            <a:r>
              <a:rPr lang="de-CH" dirty="0" smtClean="0">
                <a:solidFill>
                  <a:schemeClr val="tx1"/>
                </a:solidFill>
              </a:rPr>
              <a:t> die Auswirkung für das Kind ist, hängt ab von</a:t>
            </a:r>
            <a:br>
              <a:rPr lang="de-CH" dirty="0" smtClean="0">
                <a:solidFill>
                  <a:schemeClr val="tx1"/>
                </a:solidFill>
              </a:rPr>
            </a:b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/>
              <a:t> </a:t>
            </a:r>
            <a:r>
              <a:rPr lang="de-CH" dirty="0">
                <a:solidFill>
                  <a:schemeClr val="tx1"/>
                </a:solidFill>
              </a:rPr>
              <a:t>Art und Schwere der Erkrankung des </a:t>
            </a:r>
            <a:r>
              <a:rPr lang="de-CH" dirty="0" smtClean="0">
                <a:solidFill>
                  <a:schemeClr val="tx1"/>
                </a:solidFill>
              </a:rPr>
              <a:t>Elternteils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Alter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Dauer 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allein erziehenden Elternteil oder nicht 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wie gute ausserfamiliäre Beziehungen die Kinder haben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 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AB57FD-791D-475F-ABC9-7631B4D1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>
                <a:solidFill>
                  <a:srgbClr val="C00000"/>
                </a:solidFill>
                <a:latin typeface="+mn-lt"/>
                <a:ea typeface="Verdana" panose="020B0604030504040204" pitchFamily="34" charset="0"/>
              </a:rPr>
              <a:t>Auswirkungen auf </a:t>
            </a:r>
            <a:r>
              <a:rPr lang="de-DE" sz="3000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</a:rPr>
              <a:t>Kinder</a:t>
            </a:r>
            <a:endParaRPr lang="de-CH" sz="3000" dirty="0">
              <a:solidFill>
                <a:srgbClr val="C00000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974D0F4-ED43-4B80-B195-7E10DF742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00000"/>
              </a:lnSpc>
              <a:buClr>
                <a:srgbClr val="800000"/>
              </a:buClr>
              <a:buSzPct val="80000"/>
              <a:buNone/>
            </a:pPr>
            <a:r>
              <a:rPr lang="de-CH" sz="5100" b="1" dirty="0" smtClean="0">
                <a:solidFill>
                  <a:srgbClr val="B09C1B"/>
                </a:solidFill>
                <a:ea typeface="Verdana" panose="020B0604030504040204" pitchFamily="34" charset="0"/>
              </a:rPr>
              <a:t>Desorientierung, Verunsicherung</a:t>
            </a:r>
          </a:p>
          <a:p>
            <a:pPr marL="0" indent="0">
              <a:lnSpc>
                <a:spcPct val="100000"/>
              </a:lnSpc>
              <a:buClr>
                <a:srgbClr val="800000"/>
              </a:buClr>
              <a:buSzPct val="80000"/>
              <a:buNone/>
            </a:pPr>
            <a:endParaRPr lang="de-CH" sz="5100" dirty="0" smtClean="0">
              <a:solidFill>
                <a:srgbClr val="FF0000"/>
              </a:solidFill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800000"/>
              </a:buClr>
              <a:buSzPct val="80000"/>
              <a:buNone/>
            </a:pPr>
            <a:r>
              <a:rPr lang="de-CH" sz="5100" dirty="0" smtClean="0">
                <a:solidFill>
                  <a:schemeClr val="tx1"/>
                </a:solidFill>
                <a:ea typeface="Verdana" panose="020B0604030504040204" pitchFamily="34" charset="0"/>
              </a:rPr>
              <a:t>Situationen, die Kinder nicht verstehen und sie verunsichern:</a:t>
            </a:r>
            <a:br>
              <a:rPr lang="de-CH" sz="5100" dirty="0" smtClean="0">
                <a:solidFill>
                  <a:schemeClr val="tx1"/>
                </a:solidFill>
                <a:ea typeface="Verdana" panose="020B0604030504040204" pitchFamily="34" charset="0"/>
              </a:rPr>
            </a:br>
            <a:endParaRPr lang="de-CH" sz="5100" dirty="0" smtClean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buClr>
                <a:srgbClr val="800000"/>
              </a:buClr>
              <a:buSzPct val="80000"/>
            </a:pPr>
            <a:r>
              <a:rPr lang="de-CH" sz="5000" dirty="0">
                <a:solidFill>
                  <a:schemeClr val="tx1"/>
                </a:solidFill>
                <a:ea typeface="Verdana" panose="020B0604030504040204" pitchFamily="34" charset="0"/>
              </a:rPr>
              <a:t>Verändertes </a:t>
            </a:r>
            <a:r>
              <a:rPr lang="de-CH" sz="5000" dirty="0" smtClean="0">
                <a:solidFill>
                  <a:schemeClr val="tx1"/>
                </a:solidFill>
                <a:ea typeface="Verdana" panose="020B0604030504040204" pitchFamily="34" charset="0"/>
              </a:rPr>
              <a:t>Verhalten löst </a:t>
            </a:r>
            <a:r>
              <a:rPr lang="de-CH" sz="5000" dirty="0">
                <a:solidFill>
                  <a:schemeClr val="tx1"/>
                </a:solidFill>
                <a:ea typeface="Verdana" panose="020B0604030504040204" pitchFamily="34" charset="0"/>
              </a:rPr>
              <a:t>emotionale Belastungen </a:t>
            </a:r>
            <a:r>
              <a:rPr lang="de-CH" sz="5000" dirty="0" smtClean="0">
                <a:solidFill>
                  <a:schemeClr val="tx1"/>
                </a:solidFill>
                <a:ea typeface="Verdana" panose="020B0604030504040204" pitchFamily="34" charset="0"/>
              </a:rPr>
              <a:t>aus:</a:t>
            </a:r>
          </a:p>
          <a:p>
            <a:pPr marL="0" indent="0">
              <a:buClr>
                <a:srgbClr val="800000"/>
              </a:buClr>
              <a:buSzPct val="80000"/>
              <a:buNone/>
            </a:pPr>
            <a:r>
              <a:rPr lang="de-CH" sz="5000" dirty="0" smtClean="0">
                <a:solidFill>
                  <a:schemeClr val="tx1"/>
                </a:solidFill>
                <a:ea typeface="Verdana" panose="020B0604030504040204" pitchFamily="34" charset="0"/>
              </a:rPr>
              <a:t>     Angst</a:t>
            </a:r>
            <a:r>
              <a:rPr lang="de-CH" sz="5000" dirty="0">
                <a:solidFill>
                  <a:schemeClr val="tx1"/>
                </a:solidFill>
                <a:ea typeface="Verdana" panose="020B0604030504040204" pitchFamily="34" charset="0"/>
              </a:rPr>
              <a:t>, Scham, Wut, Trauer, </a:t>
            </a:r>
            <a:r>
              <a:rPr lang="de-CH" sz="5000" dirty="0" smtClean="0">
                <a:solidFill>
                  <a:schemeClr val="tx1"/>
                </a:solidFill>
                <a:ea typeface="Verdana" panose="020B0604030504040204" pitchFamily="34" charset="0"/>
              </a:rPr>
              <a:t>Schuldgefühle</a:t>
            </a:r>
            <a:br>
              <a:rPr lang="de-CH" sz="5000" dirty="0" smtClean="0">
                <a:solidFill>
                  <a:schemeClr val="tx1"/>
                </a:solidFill>
                <a:ea typeface="Verdana" panose="020B0604030504040204" pitchFamily="34" charset="0"/>
              </a:rPr>
            </a:br>
            <a:endParaRPr lang="de-CH" sz="2000" dirty="0" smtClean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buClr>
                <a:srgbClr val="800000"/>
              </a:buClr>
              <a:buSzPct val="80000"/>
            </a:pPr>
            <a:r>
              <a:rPr lang="de-CH" sz="5000" dirty="0" err="1">
                <a:solidFill>
                  <a:schemeClr val="tx1"/>
                </a:solidFill>
                <a:ea typeface="Verdana" panose="020B0604030504040204" pitchFamily="34" charset="0"/>
              </a:rPr>
              <a:t>Parentifizierung</a:t>
            </a:r>
            <a:r>
              <a:rPr lang="de-CH" sz="5000" dirty="0">
                <a:solidFill>
                  <a:schemeClr val="tx1"/>
                </a:solidFill>
                <a:ea typeface="Verdana" panose="020B0604030504040204" pitchFamily="34" charset="0"/>
              </a:rPr>
              <a:t> </a:t>
            </a:r>
            <a:r>
              <a:rPr lang="de-CH" sz="5100" dirty="0" smtClean="0">
                <a:solidFill>
                  <a:schemeClr val="tx1"/>
                </a:solidFill>
                <a:ea typeface="Verdana" panose="020B0604030504040204" pitchFamily="34" charset="0"/>
              </a:rPr>
              <a:t>(Rollentausch)</a:t>
            </a:r>
            <a:br>
              <a:rPr lang="de-CH" sz="5100" dirty="0" smtClean="0">
                <a:solidFill>
                  <a:schemeClr val="tx1"/>
                </a:solidFill>
                <a:ea typeface="Verdana" panose="020B0604030504040204" pitchFamily="34" charset="0"/>
              </a:rPr>
            </a:br>
            <a:endParaRPr lang="de-CH" sz="2000" dirty="0" smtClean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buClr>
                <a:srgbClr val="800000"/>
              </a:buClr>
              <a:buSzPct val="80000"/>
            </a:pPr>
            <a:r>
              <a:rPr lang="de-CH" sz="5000" dirty="0" smtClean="0">
                <a:solidFill>
                  <a:schemeClr val="tx1"/>
                </a:solidFill>
                <a:ea typeface="Verdana" panose="020B0604030504040204" pitchFamily="34" charset="0"/>
              </a:rPr>
              <a:t>«</a:t>
            </a:r>
            <a:r>
              <a:rPr lang="de-CH" sz="5000" dirty="0" err="1" smtClean="0">
                <a:solidFill>
                  <a:schemeClr val="tx1"/>
                </a:solidFill>
                <a:ea typeface="Verdana" panose="020B0604030504040204" pitchFamily="34" charset="0"/>
              </a:rPr>
              <a:t>Funktioniermodus</a:t>
            </a:r>
            <a:r>
              <a:rPr lang="de-CH" sz="5000" dirty="0" smtClean="0">
                <a:solidFill>
                  <a:schemeClr val="tx1"/>
                </a:solidFill>
                <a:ea typeface="Verdana" panose="020B0604030504040204" pitchFamily="34" charset="0"/>
              </a:rPr>
              <a:t>»: verlieren </a:t>
            </a:r>
            <a:r>
              <a:rPr lang="de-CH" sz="5000" dirty="0">
                <a:solidFill>
                  <a:schemeClr val="tx1"/>
                </a:solidFill>
                <a:ea typeface="Verdana" panose="020B0604030504040204" pitchFamily="34" charset="0"/>
              </a:rPr>
              <a:t>Zugang zur </a:t>
            </a:r>
            <a:r>
              <a:rPr lang="de-CH" sz="5000" dirty="0" smtClean="0">
                <a:solidFill>
                  <a:schemeClr val="tx1"/>
                </a:solidFill>
                <a:ea typeface="Verdana" panose="020B0604030504040204" pitchFamily="34" charset="0"/>
              </a:rPr>
              <a:t>eigenen Befindlichkeit</a:t>
            </a:r>
            <a:br>
              <a:rPr lang="de-CH" sz="5000" dirty="0" smtClean="0">
                <a:solidFill>
                  <a:schemeClr val="tx1"/>
                </a:solidFill>
                <a:ea typeface="Verdana" panose="020B0604030504040204" pitchFamily="34" charset="0"/>
              </a:rPr>
            </a:br>
            <a:endParaRPr lang="de-CH" sz="20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buClr>
                <a:srgbClr val="800000"/>
              </a:buClr>
              <a:buSzPct val="80000"/>
            </a:pPr>
            <a:r>
              <a:rPr lang="de-CH" sz="5100" dirty="0">
                <a:solidFill>
                  <a:schemeClr val="tx1"/>
                </a:solidFill>
                <a:ea typeface="Verdana" panose="020B0604030504040204" pitchFamily="34" charset="0"/>
              </a:rPr>
              <a:t>Traumatische Ereignisse</a:t>
            </a:r>
          </a:p>
          <a:p>
            <a:pPr>
              <a:buClr>
                <a:srgbClr val="800000"/>
              </a:buClr>
              <a:buSzPct val="80000"/>
            </a:pPr>
            <a:r>
              <a:rPr lang="de-CH" sz="5100" dirty="0">
                <a:solidFill>
                  <a:schemeClr val="tx1"/>
                </a:solidFill>
                <a:ea typeface="Verdana" panose="020B0604030504040204" pitchFamily="34" charset="0"/>
              </a:rPr>
              <a:t>Realitätsverzerrung</a:t>
            </a:r>
            <a:r>
              <a:rPr lang="de-CH" sz="5100" dirty="0" smtClean="0">
                <a:solidFill>
                  <a:schemeClr val="tx1"/>
                </a:solidFill>
                <a:ea typeface="Verdana" panose="020B0604030504040204" pitchFamily="34" charset="0"/>
              </a:rPr>
              <a:t/>
            </a:r>
            <a:br>
              <a:rPr lang="de-CH" sz="5100" dirty="0" smtClean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de-CH" sz="2000" dirty="0" smtClean="0">
                <a:solidFill>
                  <a:schemeClr val="tx1"/>
                </a:solidFill>
                <a:ea typeface="Verdana" panose="020B0604030504040204" pitchFamily="34" charset="0"/>
              </a:rPr>
              <a:t> </a:t>
            </a:r>
          </a:p>
          <a:p>
            <a:pPr>
              <a:buClr>
                <a:srgbClr val="800000"/>
              </a:buClr>
              <a:buSzPct val="80000"/>
            </a:pPr>
            <a:r>
              <a:rPr lang="de-CH" sz="5100" dirty="0" smtClean="0">
                <a:solidFill>
                  <a:schemeClr val="tx1"/>
                </a:solidFill>
                <a:ea typeface="Verdana" panose="020B0604030504040204" pitchFamily="34" charset="0"/>
              </a:rPr>
              <a:t>Beziehungsabbrüche</a:t>
            </a:r>
            <a:endParaRPr lang="de-CH" sz="51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800000"/>
              </a:buClr>
              <a:buSzPct val="80000"/>
            </a:pPr>
            <a:endParaRPr lang="de-CH" sz="5100" dirty="0" smtClean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800000"/>
              </a:buClr>
              <a:buSzPct val="80000"/>
            </a:pPr>
            <a:endParaRPr lang="de-CH" sz="5100" dirty="0" smtClean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800000"/>
              </a:buClr>
              <a:buSzPct val="80000"/>
            </a:pPr>
            <a:endParaRPr lang="de-CH" sz="51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800000"/>
              </a:buClr>
              <a:buSzPct val="80000"/>
            </a:pPr>
            <a:endParaRPr lang="de-CH" dirty="0"/>
          </a:p>
          <a:p>
            <a:pPr>
              <a:lnSpc>
                <a:spcPct val="100000"/>
              </a:lnSpc>
              <a:buClr>
                <a:srgbClr val="800000"/>
              </a:buClr>
              <a:buSzPct val="80000"/>
            </a:pPr>
            <a:endParaRPr lang="de-CH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Auswirkung auf Kinder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>
                <a:solidFill>
                  <a:srgbClr val="B09C1B"/>
                </a:solidFill>
              </a:rPr>
              <a:t>Isolierung nach aussen</a:t>
            </a:r>
          </a:p>
          <a:p>
            <a:pPr marL="0" indent="0">
              <a:buNone/>
            </a:pPr>
            <a:endParaRPr lang="de-CH" b="1" dirty="0" smtClean="0">
              <a:solidFill>
                <a:srgbClr val="B09C1B"/>
              </a:solidFill>
            </a:endParaRP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Stigmatisierung in der gleichaltrigen Gruppe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«verstecken» ihre Eltern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Freunde werden nicht nach Hause gebracht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Über den kranken Elternteil wird nicht gesprochen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Sie grenzen sich lieber selbst aus, um nicht nach ihren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 Eltern gefragt zu werden.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Auswirkung auf Kinder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539" y="1412776"/>
            <a:ext cx="871296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smtClean="0">
                <a:solidFill>
                  <a:srgbClr val="B09C1B"/>
                </a:solidFill>
              </a:rPr>
              <a:t>Tabuisierung/Loyalitätskonflikt</a:t>
            </a:r>
            <a:r>
              <a:rPr lang="de-CH" dirty="0" smtClean="0">
                <a:solidFill>
                  <a:schemeClr val="tx1"/>
                </a:solidFill>
              </a:rPr>
              <a:t/>
            </a:r>
            <a:br>
              <a:rPr lang="de-CH" dirty="0" smtClean="0">
                <a:solidFill>
                  <a:schemeClr val="tx1"/>
                </a:solidFill>
              </a:rPr>
            </a:br>
            <a:endParaRPr lang="de-CH" sz="900" dirty="0" smtClean="0">
              <a:solidFill>
                <a:schemeClr val="tx1"/>
              </a:solidFill>
            </a:endParaRP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Offene Kommunikation wird als Verrat eingestuft</a:t>
            </a:r>
            <a:br>
              <a:rPr lang="de-CH" dirty="0" smtClean="0">
                <a:solidFill>
                  <a:schemeClr val="tx1"/>
                </a:solidFill>
              </a:rPr>
            </a:br>
            <a:endParaRPr lang="de-CH" sz="900" dirty="0" smtClean="0">
              <a:solidFill>
                <a:schemeClr val="tx1"/>
              </a:solidFill>
            </a:endParaRP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Kinder reden nicht darüber ausserhalb der Familie </a:t>
            </a:r>
          </a:p>
          <a:p>
            <a:endParaRPr lang="de-CH" sz="900" dirty="0" smtClean="0">
              <a:solidFill>
                <a:schemeClr val="tx1"/>
              </a:solidFill>
            </a:endParaRPr>
          </a:p>
          <a:p>
            <a:r>
              <a:rPr lang="de-CH" dirty="0" smtClean="0"/>
              <a:t>  </a:t>
            </a:r>
            <a:r>
              <a:rPr lang="de-CH" dirty="0" smtClean="0">
                <a:solidFill>
                  <a:schemeClr val="tx1"/>
                </a:solidFill>
              </a:rPr>
              <a:t>Folgen:</a:t>
            </a:r>
            <a:r>
              <a:rPr lang="de-CH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smtClean="0">
                <a:solidFill>
                  <a:schemeClr val="tx1"/>
                </a:solidFill>
              </a:rPr>
              <a:t>Keine Ansprechpartner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smtClean="0">
                <a:solidFill>
                  <a:schemeClr val="tx1"/>
                </a:solidFill>
              </a:rPr>
              <a:t>Keine Informationsmöglichkeit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smtClean="0">
                <a:solidFill>
                  <a:schemeClr val="tx1"/>
                </a:solidFill>
              </a:rPr>
              <a:t>allein gelassen mit dem Thema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>
                <a:solidFill>
                  <a:schemeClr val="tx1"/>
                </a:solidFill>
              </a:rPr>
              <a:t>s</a:t>
            </a:r>
            <a:r>
              <a:rPr lang="de-CH" dirty="0" smtClean="0">
                <a:solidFill>
                  <a:schemeClr val="tx1"/>
                </a:solidFill>
              </a:rPr>
              <a:t>uchen kindliche Erklärungsmuster (Schuld)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sz="3100" dirty="0" smtClean="0">
                <a:solidFill>
                  <a:srgbClr val="C00000"/>
                </a:solidFill>
              </a:rPr>
              <a:t>Auswirkungen auf Kinder</a:t>
            </a:r>
            <a:br>
              <a:rPr lang="de-CH" sz="3100" dirty="0" smtClean="0">
                <a:solidFill>
                  <a:srgbClr val="C00000"/>
                </a:solidFill>
              </a:rPr>
            </a:br>
            <a:endParaRPr lang="de-CH" sz="31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smtClean="0">
                <a:solidFill>
                  <a:srgbClr val="B09C1B"/>
                </a:solidFill>
              </a:rPr>
              <a:t>Inadäquate Schuldgefühle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Kinder </a:t>
            </a:r>
            <a:r>
              <a:rPr lang="de-CH" dirty="0">
                <a:solidFill>
                  <a:schemeClr val="tx1"/>
                </a:solidFill>
              </a:rPr>
              <a:t>fragen sich, ob sie z.B. durch </a:t>
            </a:r>
          </a:p>
          <a:p>
            <a:pPr marL="457200" lvl="1" indent="0">
              <a:buNone/>
            </a:pPr>
            <a:r>
              <a:rPr lang="de-CH" dirty="0">
                <a:solidFill>
                  <a:schemeClr val="tx1"/>
                </a:solidFill>
              </a:rPr>
              <a:t>- ihr schlechtes Benehmen,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- ihre </a:t>
            </a:r>
            <a:r>
              <a:rPr lang="de-CH" dirty="0" smtClean="0">
                <a:solidFill>
                  <a:schemeClr val="tx1"/>
                </a:solidFill>
              </a:rPr>
              <a:t>Unfolgsamkeit oder</a:t>
            </a:r>
            <a:r>
              <a:rPr lang="de-CH" dirty="0">
                <a:solidFill>
                  <a:schemeClr val="tx1"/>
                </a:solidFill>
              </a:rPr>
              <a:t/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- schlechte Noten in der </a:t>
            </a:r>
            <a:r>
              <a:rPr lang="de-CH" dirty="0" smtClean="0">
                <a:solidFill>
                  <a:schemeClr val="tx1"/>
                </a:solidFill>
              </a:rPr>
              <a:t>Schule</a:t>
            </a:r>
            <a:endParaRPr lang="de-CH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de-CH" sz="2800" dirty="0">
                <a:solidFill>
                  <a:schemeClr val="tx1"/>
                </a:solidFill>
              </a:rPr>
              <a:t>am Entstehen der Krankheit beteiligt sind.</a:t>
            </a:r>
          </a:p>
          <a:p>
            <a:pPr marL="0" indent="0"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Je jünger die Kinder sind, desto mehr glauben sie, 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 Ursache für Ereignisse im Familienumfeld zu sein</a:t>
            </a:r>
          </a:p>
          <a:p>
            <a:endParaRPr lang="de-C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Auswirkung auf Kinder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b="1" dirty="0" smtClean="0">
                <a:solidFill>
                  <a:srgbClr val="B09C1B"/>
                </a:solidFill>
              </a:rPr>
              <a:t>Ängste:</a:t>
            </a: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/>
              <a:t> </a:t>
            </a:r>
            <a:r>
              <a:rPr lang="de-CH" dirty="0" smtClean="0"/>
              <a:t> …</a:t>
            </a:r>
            <a:r>
              <a:rPr lang="de-CH" dirty="0" smtClean="0">
                <a:solidFill>
                  <a:schemeClr val="tx1"/>
                </a:solidFill>
              </a:rPr>
              <a:t>vor dem Elternteil </a:t>
            </a:r>
            <a:r>
              <a:rPr lang="de-CH" dirty="0">
                <a:solidFill>
                  <a:schemeClr val="tx1"/>
                </a:solidFill>
              </a:rPr>
              <a:t>(</a:t>
            </a:r>
            <a:r>
              <a:rPr lang="de-CH" dirty="0" smtClean="0">
                <a:solidFill>
                  <a:schemeClr val="tx1"/>
                </a:solidFill>
              </a:rPr>
              <a:t>verändertes Verhalten)</a:t>
            </a:r>
            <a:br>
              <a:rPr lang="de-CH" dirty="0" smtClean="0">
                <a:solidFill>
                  <a:schemeClr val="tx1"/>
                </a:solidFill>
              </a:rPr>
            </a:b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/>
              <a:t>  …</a:t>
            </a:r>
            <a:r>
              <a:rPr lang="de-CH" dirty="0" smtClean="0">
                <a:solidFill>
                  <a:schemeClr val="tx1"/>
                </a:solidFill>
              </a:rPr>
              <a:t>vor einer Krankheitsphase und ihren Konsequenzen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CH" dirty="0" smtClean="0"/>
              <a:t>  …</a:t>
            </a:r>
            <a:r>
              <a:rPr lang="de-CH" dirty="0" smtClean="0">
                <a:solidFill>
                  <a:schemeClr val="tx1"/>
                </a:solidFill>
              </a:rPr>
              <a:t>um den Elternteil (Suizidandrohungen,-handlungen)</a:t>
            </a:r>
            <a:br>
              <a:rPr lang="de-CH" dirty="0" smtClean="0">
                <a:solidFill>
                  <a:schemeClr val="tx1"/>
                </a:solidFill>
              </a:rPr>
            </a:b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/>
              <a:t>  …</a:t>
            </a:r>
            <a:r>
              <a:rPr lang="de-CH" dirty="0" smtClean="0">
                <a:solidFill>
                  <a:schemeClr val="tx1"/>
                </a:solidFill>
              </a:rPr>
              <a:t>selber zu erkranken</a:t>
            </a:r>
            <a:br>
              <a:rPr lang="de-CH" dirty="0" smtClean="0">
                <a:solidFill>
                  <a:schemeClr val="tx1"/>
                </a:solidFill>
              </a:rPr>
            </a:b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/>
              <a:t> </a:t>
            </a:r>
            <a:r>
              <a:rPr lang="de-CH" dirty="0"/>
              <a:t> </a:t>
            </a:r>
            <a:r>
              <a:rPr lang="de-CH" dirty="0" smtClean="0"/>
              <a:t>…</a:t>
            </a:r>
            <a:r>
              <a:rPr lang="de-CH" dirty="0" smtClean="0">
                <a:solidFill>
                  <a:schemeClr val="tx1"/>
                </a:solidFill>
              </a:rPr>
              <a:t>weil die Grundversorgung nicht mehr gesichert ist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Auswirkungen auf Kinder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>
                <a:solidFill>
                  <a:srgbClr val="B09C1B"/>
                </a:solidFill>
              </a:rPr>
              <a:t>Unterschiedliche Bewältigungsstrategien:</a:t>
            </a:r>
          </a:p>
          <a:p>
            <a:pPr marL="0" indent="0">
              <a:buNone/>
            </a:pPr>
            <a:endParaRPr lang="de-CH" sz="900" dirty="0" smtClean="0"/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Rückzug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dirty="0">
                <a:solidFill>
                  <a:schemeClr val="tx1"/>
                </a:solidFill>
              </a:rPr>
              <a:t>v</a:t>
            </a:r>
            <a:r>
              <a:rPr lang="de-CH" dirty="0" smtClean="0">
                <a:solidFill>
                  <a:schemeClr val="tx1"/>
                </a:solidFill>
              </a:rPr>
              <a:t>ermehrte Aufmerksamkeit durch Krankheit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negative Aufmerksamkeit</a:t>
            </a:r>
            <a:br>
              <a:rPr lang="de-CH" dirty="0" smtClean="0">
                <a:solidFill>
                  <a:schemeClr val="tx1"/>
                </a:solidFill>
              </a:rPr>
            </a:b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>
                <a:ea typeface="Verdana" panose="020B0604030504040204" pitchFamily="34" charset="0"/>
                <a:cs typeface="Tahoma" pitchFamily="2"/>
              </a:rPr>
              <a:t> </a:t>
            </a:r>
            <a:r>
              <a:rPr lang="de-CH" dirty="0" smtClean="0">
                <a:solidFill>
                  <a:schemeClr val="tx1"/>
                </a:solidFill>
                <a:ea typeface="Verdana" panose="020B0604030504040204" pitchFamily="34" charset="0"/>
                <a:cs typeface="Tahoma" pitchFamily="2"/>
              </a:rPr>
              <a:t>unauffällig</a:t>
            </a:r>
          </a:p>
          <a:p>
            <a:pPr marL="0" indent="0">
              <a:buNone/>
            </a:pPr>
            <a:r>
              <a:rPr lang="de-CH" dirty="0" smtClean="0">
                <a:solidFill>
                  <a:schemeClr val="tx1"/>
                </a:solidFill>
                <a:ea typeface="Verdana" panose="020B0604030504040204" pitchFamily="34" charset="0"/>
                <a:cs typeface="Tahoma" pitchFamily="2"/>
              </a:rPr>
              <a:t>Kurzfilm der IKS zum Thema , was </a:t>
            </a:r>
            <a:r>
              <a:rPr lang="de-CH" smtClean="0">
                <a:solidFill>
                  <a:schemeClr val="tx1"/>
                </a:solidFill>
                <a:ea typeface="Verdana" panose="020B0604030504040204" pitchFamily="34" charset="0"/>
                <a:cs typeface="Tahoma" pitchFamily="2"/>
              </a:rPr>
              <a:t>ist hilfreich:</a:t>
            </a:r>
            <a:r>
              <a:rPr lang="de-CH" dirty="0" smtClean="0">
                <a:solidFill>
                  <a:schemeClr val="tx1"/>
                </a:solidFill>
                <a:ea typeface="Verdana" panose="020B0604030504040204" pitchFamily="34" charset="0"/>
                <a:cs typeface="Tahoma" pitchFamily="2"/>
              </a:rPr>
              <a:t/>
            </a:r>
            <a:br>
              <a:rPr lang="de-CH" dirty="0" smtClean="0">
                <a:solidFill>
                  <a:schemeClr val="tx1"/>
                </a:solidFill>
                <a:ea typeface="Verdana" panose="020B0604030504040204" pitchFamily="34" charset="0"/>
                <a:cs typeface="Tahoma" pitchFamily="2"/>
              </a:rPr>
            </a:br>
            <a:r>
              <a:rPr lang="de-CH" sz="2600" dirty="0">
                <a:solidFill>
                  <a:prstClr val="black"/>
                </a:solidFill>
                <a:hlinkClick r:id="rId3"/>
              </a:rPr>
              <a:t>https://www.youtube.com/watch?v=wWalEQkxLqI&amp;t=213s</a:t>
            </a:r>
            <a:endParaRPr lang="de-CH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CH" sz="2600" dirty="0">
              <a:solidFill>
                <a:prstClr val="black"/>
              </a:solidFill>
            </a:endParaRPr>
          </a:p>
          <a:p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AB57FD-791D-475F-ABC9-7631B4D1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47" y="764704"/>
            <a:ext cx="7724580" cy="902631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C00000"/>
                </a:solidFill>
                <a:ea typeface="Verdana" panose="020B0604030504040204" pitchFamily="34" charset="0"/>
              </a:rPr>
              <a:t>Unterstützung: Was </a:t>
            </a:r>
            <a:r>
              <a:rPr lang="de-DE" sz="3000" dirty="0">
                <a:solidFill>
                  <a:srgbClr val="C00000"/>
                </a:solidFill>
                <a:ea typeface="Verdana" panose="020B0604030504040204" pitchFamily="34" charset="0"/>
              </a:rPr>
              <a:t>Kinder brauchen</a:t>
            </a:r>
            <a:endParaRPr lang="de-CH" sz="30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974D0F4-ED43-4B80-B195-7E10DF74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8" y="2277835"/>
            <a:ext cx="7787562" cy="3357530"/>
          </a:xfrm>
        </p:spPr>
        <p:txBody>
          <a:bodyPr>
            <a:normAutofit/>
          </a:bodyPr>
          <a:lstStyle/>
          <a:p>
            <a:pPr marL="0" indent="0">
              <a:buClr>
                <a:srgbClr val="800000"/>
              </a:buClr>
              <a:buSzPct val="80000"/>
              <a:buNone/>
            </a:pPr>
            <a:r>
              <a:rPr lang="de-CH" b="1" dirty="0">
                <a:solidFill>
                  <a:srgbClr val="CAC019"/>
                </a:solidFill>
                <a:ea typeface="Verdana" panose="020B0604030504040204" pitchFamily="34" charset="0"/>
              </a:rPr>
              <a:t>Altersgerechte Informationen</a:t>
            </a:r>
          </a:p>
          <a:p>
            <a:pPr lvl="0">
              <a:buClr>
                <a:srgbClr val="800000"/>
              </a:buClr>
              <a:buSzPct val="80000"/>
            </a:pP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über die Situation (was läuft)</a:t>
            </a:r>
          </a:p>
          <a:p>
            <a:pPr lvl="0">
              <a:buClr>
                <a:srgbClr val="800000"/>
              </a:buClr>
              <a:buSzPct val="80000"/>
            </a:pP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über die Krankheit (Symptome, Verhalten verstehen)</a:t>
            </a:r>
          </a:p>
          <a:p>
            <a:pPr marL="0" indent="0">
              <a:buClr>
                <a:srgbClr val="800000"/>
              </a:buClr>
              <a:buSzPct val="80000"/>
              <a:buNone/>
            </a:pPr>
            <a:endParaRPr lang="de-CH" sz="975" u="sng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0" indent="0">
              <a:buClr>
                <a:srgbClr val="800000"/>
              </a:buClr>
              <a:buSzPct val="80000"/>
              <a:buNone/>
            </a:pPr>
            <a:r>
              <a:rPr lang="de-CH" b="1" dirty="0">
                <a:solidFill>
                  <a:srgbClr val="CAC019"/>
                </a:solidFill>
                <a:ea typeface="Verdana" panose="020B0604030504040204" pitchFamily="34" charset="0"/>
              </a:rPr>
              <a:t>Vermitteln, Verständnis</a:t>
            </a:r>
          </a:p>
          <a:p>
            <a:pPr lvl="0">
              <a:buClr>
                <a:srgbClr val="800000"/>
              </a:buClr>
              <a:buSzPct val="80000"/>
            </a:pP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Vertrauensvolle Ort, wo Kinder erzählen können</a:t>
            </a:r>
          </a:p>
          <a:p>
            <a:pPr marL="0" indent="0">
              <a:buClr>
                <a:srgbClr val="800000"/>
              </a:buClr>
              <a:buSzPct val="80000"/>
              <a:buNone/>
            </a:pPr>
            <a:endParaRPr lang="de-CH" sz="975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Clr>
                <a:srgbClr val="800000"/>
              </a:buClr>
              <a:buSzPct val="80000"/>
            </a:pPr>
            <a:endParaRPr lang="de-CH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Inhalt 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r>
              <a:rPr lang="de-CH" sz="5600" b="1" dirty="0" smtClean="0">
                <a:solidFill>
                  <a:schemeClr val="tx1"/>
                </a:solidFill>
              </a:rPr>
              <a:t>Vorstellung</a:t>
            </a:r>
          </a:p>
          <a:p>
            <a:endParaRPr lang="de-CH" sz="5600" b="1" dirty="0" smtClean="0">
              <a:solidFill>
                <a:schemeClr val="tx1"/>
              </a:solidFill>
            </a:endParaRPr>
          </a:p>
          <a:p>
            <a:r>
              <a:rPr lang="de-CH" sz="5600" b="1" dirty="0" smtClean="0">
                <a:solidFill>
                  <a:schemeClr val="tx1"/>
                </a:solidFill>
              </a:rPr>
              <a:t>Kurzfilm «Der Kleine und das Biest»</a:t>
            </a:r>
          </a:p>
          <a:p>
            <a:pPr marL="0" indent="0">
              <a:buNone/>
            </a:pPr>
            <a:endParaRPr lang="de-CH" sz="5600" b="1" dirty="0" smtClean="0">
              <a:solidFill>
                <a:schemeClr val="tx1"/>
              </a:solidFill>
            </a:endParaRPr>
          </a:p>
          <a:p>
            <a:r>
              <a:rPr lang="de-CH" sz="5600" b="1" dirty="0" smtClean="0">
                <a:solidFill>
                  <a:schemeClr val="tx1"/>
                </a:solidFill>
              </a:rPr>
              <a:t>Ausgangslage</a:t>
            </a:r>
            <a:br>
              <a:rPr lang="de-CH" sz="5600" b="1" dirty="0" smtClean="0">
                <a:solidFill>
                  <a:schemeClr val="tx1"/>
                </a:solidFill>
              </a:rPr>
            </a:br>
            <a:endParaRPr lang="de-CH" sz="5600" b="1" dirty="0">
              <a:solidFill>
                <a:schemeClr val="tx1"/>
              </a:solidFill>
            </a:endParaRPr>
          </a:p>
          <a:p>
            <a:r>
              <a:rPr lang="de-CH" sz="5600" b="1" dirty="0" smtClean="0">
                <a:solidFill>
                  <a:schemeClr val="tx1"/>
                </a:solidFill>
              </a:rPr>
              <a:t>Auswirkungen auf Kinder</a:t>
            </a:r>
          </a:p>
          <a:p>
            <a:endParaRPr lang="de-CH" sz="5600" b="1" dirty="0">
              <a:solidFill>
                <a:schemeClr val="tx1"/>
              </a:solidFill>
            </a:endParaRPr>
          </a:p>
          <a:p>
            <a:r>
              <a:rPr lang="de-CH" sz="5600" b="1" dirty="0" smtClean="0">
                <a:solidFill>
                  <a:schemeClr val="tx1"/>
                </a:solidFill>
              </a:rPr>
              <a:t>Unterstützung: </a:t>
            </a:r>
            <a:br>
              <a:rPr lang="de-CH" sz="5600" b="1" dirty="0" smtClean="0">
                <a:solidFill>
                  <a:schemeClr val="tx1"/>
                </a:solidFill>
              </a:rPr>
            </a:br>
            <a:r>
              <a:rPr lang="de-CH" sz="5600" b="1" dirty="0" smtClean="0">
                <a:solidFill>
                  <a:schemeClr val="tx1"/>
                </a:solidFill>
              </a:rPr>
              <a:t/>
            </a:r>
            <a:br>
              <a:rPr lang="de-CH" sz="5600" b="1" dirty="0" smtClean="0">
                <a:solidFill>
                  <a:schemeClr val="tx1"/>
                </a:solidFill>
              </a:rPr>
            </a:br>
            <a:r>
              <a:rPr lang="de-CH" sz="5600" b="1" dirty="0" smtClean="0">
                <a:solidFill>
                  <a:schemeClr val="tx1"/>
                </a:solidFill>
              </a:rPr>
              <a:t>	-Was Kinder brauchen</a:t>
            </a:r>
          </a:p>
          <a:p>
            <a:pPr marL="0" indent="0">
              <a:buNone/>
            </a:pPr>
            <a:r>
              <a:rPr lang="de-CH" sz="5600" b="1" dirty="0">
                <a:solidFill>
                  <a:schemeClr val="tx1"/>
                </a:solidFill>
              </a:rPr>
              <a:t>	</a:t>
            </a:r>
            <a:r>
              <a:rPr lang="de-CH" sz="5600" b="1" dirty="0" smtClean="0">
                <a:solidFill>
                  <a:schemeClr val="tx1"/>
                </a:solidFill>
              </a:rPr>
              <a:t>-Was Erwachsene tun können</a:t>
            </a:r>
          </a:p>
          <a:p>
            <a:endParaRPr lang="de-CH" sz="5600" b="1" dirty="0">
              <a:solidFill>
                <a:schemeClr val="tx1"/>
              </a:solidFill>
            </a:endParaRPr>
          </a:p>
          <a:p>
            <a:r>
              <a:rPr lang="de-CH" sz="5600" b="1" dirty="0">
                <a:solidFill>
                  <a:schemeClr val="tx1"/>
                </a:solidFill>
              </a:rPr>
              <a:t>Anlaufstelle für Angehörige und Kinder psychisch erkrankter </a:t>
            </a:r>
            <a:r>
              <a:rPr lang="de-CH" sz="5600" b="1" dirty="0" smtClean="0">
                <a:solidFill>
                  <a:schemeClr val="tx1"/>
                </a:solidFill>
              </a:rPr>
              <a:t>Menschen in Basel</a:t>
            </a:r>
            <a:br>
              <a:rPr lang="de-CH" sz="5600" b="1" dirty="0" smtClean="0">
                <a:solidFill>
                  <a:schemeClr val="tx1"/>
                </a:solidFill>
              </a:rPr>
            </a:br>
            <a:endParaRPr lang="de-CH" sz="5600" b="1" dirty="0" smtClean="0">
              <a:solidFill>
                <a:schemeClr val="tx1"/>
              </a:solidFill>
            </a:endParaRPr>
          </a:p>
          <a:p>
            <a:r>
              <a:rPr lang="de-CH" sz="5600" b="1" dirty="0">
                <a:solidFill>
                  <a:schemeClr val="tx1"/>
                </a:solidFill>
              </a:rPr>
              <a:t>Interview </a:t>
            </a:r>
            <a:r>
              <a:rPr lang="de-CH" sz="5600" b="1" dirty="0" smtClean="0">
                <a:solidFill>
                  <a:schemeClr val="tx1"/>
                </a:solidFill>
              </a:rPr>
              <a:t>mit einer Angehörigen</a:t>
            </a:r>
            <a:br>
              <a:rPr lang="de-CH" sz="5600" b="1" dirty="0" smtClean="0">
                <a:solidFill>
                  <a:schemeClr val="tx1"/>
                </a:solidFill>
              </a:rPr>
            </a:br>
            <a:endParaRPr lang="de-CH" sz="5600" b="1" dirty="0" smtClean="0">
              <a:solidFill>
                <a:schemeClr val="tx1"/>
              </a:solidFill>
            </a:endParaRPr>
          </a:p>
          <a:p>
            <a:r>
              <a:rPr lang="de-CH" sz="5600" b="1" dirty="0" smtClean="0">
                <a:solidFill>
                  <a:schemeClr val="tx1"/>
                </a:solidFill>
              </a:rPr>
              <a:t>Regionale Angebote in Bern für Angehörige und Kinder, Sibylle Glauser (Angehörigenberaterin UPD)</a:t>
            </a:r>
          </a:p>
          <a:p>
            <a:pPr marL="0" indent="0">
              <a:buNone/>
            </a:pPr>
            <a:endParaRPr lang="de-CH" sz="5600" b="1" dirty="0">
              <a:solidFill>
                <a:schemeClr val="tx1"/>
              </a:solidFill>
            </a:endParaRPr>
          </a:p>
          <a:p>
            <a:r>
              <a:rPr lang="de-CH" sz="5600" b="1" dirty="0" smtClean="0">
                <a:solidFill>
                  <a:schemeClr val="tx1"/>
                </a:solidFill>
              </a:rPr>
              <a:t>Austausch: Fragen, Anregungen, Gedanken, Ideen…</a:t>
            </a:r>
            <a:br>
              <a:rPr lang="de-CH" sz="5600" b="1" dirty="0" smtClean="0">
                <a:solidFill>
                  <a:schemeClr val="tx1"/>
                </a:solidFill>
              </a:rPr>
            </a:br>
            <a:r>
              <a:rPr lang="de-CH" sz="56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de-CH" sz="4500" b="1" dirty="0" smtClean="0">
              <a:solidFill>
                <a:schemeClr val="tx1"/>
              </a:solidFill>
            </a:endParaRP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900673" cy="26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AB57FD-791D-475F-ABC9-7631B4D1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20689"/>
            <a:ext cx="7886700" cy="1224136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</a:rPr>
              <a:t>Unterstützung: Was </a:t>
            </a:r>
            <a:r>
              <a:rPr lang="de-DE" sz="3000" dirty="0">
                <a:solidFill>
                  <a:srgbClr val="C00000"/>
                </a:solidFill>
                <a:latin typeface="+mn-lt"/>
                <a:ea typeface="Verdana" panose="020B0604030504040204" pitchFamily="34" charset="0"/>
              </a:rPr>
              <a:t>Kinder brauchen</a:t>
            </a:r>
            <a:endParaRPr lang="de-CH" sz="3000" dirty="0">
              <a:solidFill>
                <a:srgbClr val="C00000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974D0F4-ED43-4B80-B195-7E10DF74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8" y="2011914"/>
            <a:ext cx="7787562" cy="3623452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800000"/>
              </a:buClr>
              <a:buSzPct val="80000"/>
              <a:buNone/>
            </a:pPr>
            <a:r>
              <a:rPr lang="de-CH" b="1" dirty="0">
                <a:solidFill>
                  <a:srgbClr val="B09C1B"/>
                </a:solidFill>
                <a:ea typeface="Verdana" panose="020B0604030504040204" pitchFamily="34" charset="0"/>
              </a:rPr>
              <a:t>Tragende Beziehungen</a:t>
            </a:r>
            <a:endParaRPr lang="de-CH" dirty="0">
              <a:solidFill>
                <a:srgbClr val="B09C1B"/>
              </a:solidFill>
              <a:ea typeface="Verdana" panose="020B0604030504040204" pitchFamily="34" charset="0"/>
            </a:endParaRPr>
          </a:p>
          <a:p>
            <a:pPr lvl="0">
              <a:buClr>
                <a:srgbClr val="800000"/>
              </a:buClr>
              <a:buSzPct val="80000"/>
            </a:pP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Erwachsene Vertrauenspersonen, auch ausserhalb der </a:t>
            </a:r>
            <a:r>
              <a:rPr lang="de-CH" dirty="0" smtClean="0">
                <a:solidFill>
                  <a:prstClr val="black"/>
                </a:solidFill>
                <a:ea typeface="Verdana" panose="020B0604030504040204" pitchFamily="34" charset="0"/>
              </a:rPr>
              <a:t>Familie (Nachbarn,…)</a:t>
            </a:r>
            <a:endParaRPr lang="de-CH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lvl="0">
              <a:buClr>
                <a:srgbClr val="800000"/>
              </a:buClr>
              <a:buSzPct val="80000"/>
            </a:pP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a</a:t>
            </a:r>
            <a:r>
              <a:rPr lang="de-CH" dirty="0" smtClean="0">
                <a:solidFill>
                  <a:prstClr val="black"/>
                </a:solidFill>
                <a:ea typeface="Verdana" panose="020B0604030504040204" pitchFamily="34" charset="0"/>
              </a:rPr>
              <a:t>ndere </a:t>
            </a: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Kinder, Freunde</a:t>
            </a:r>
          </a:p>
          <a:p>
            <a:pPr lvl="0">
              <a:buClr>
                <a:srgbClr val="800000"/>
              </a:buClr>
              <a:buSzPct val="80000"/>
            </a:pP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Unterstützung für und in </a:t>
            </a:r>
            <a:r>
              <a:rPr lang="de-CH" dirty="0" smtClean="0">
                <a:solidFill>
                  <a:prstClr val="black"/>
                </a:solidFill>
                <a:ea typeface="Verdana" panose="020B0604030504040204" pitchFamily="34" charset="0"/>
              </a:rPr>
              <a:t>der Schule </a:t>
            </a: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(Hausaufgabenhilfe</a:t>
            </a:r>
            <a:r>
              <a:rPr lang="de-CH" dirty="0" smtClean="0">
                <a:solidFill>
                  <a:prstClr val="black"/>
                </a:solidFill>
                <a:ea typeface="Verdana" panose="020B0604030504040204" pitchFamily="34" charset="0"/>
              </a:rPr>
              <a:t>..)</a:t>
            </a:r>
          </a:p>
          <a:p>
            <a:pPr lvl="0">
              <a:buClr>
                <a:srgbClr val="800000"/>
              </a:buClr>
              <a:buSzPct val="80000"/>
            </a:pPr>
            <a:r>
              <a:rPr lang="de-CH" dirty="0" smtClean="0">
                <a:solidFill>
                  <a:prstClr val="black"/>
                </a:solidFill>
                <a:ea typeface="Verdana" panose="020B0604030504040204" pitchFamily="34" charset="0"/>
              </a:rPr>
              <a:t>Freizeitaktivitäten </a:t>
            </a:r>
          </a:p>
          <a:p>
            <a:pPr lvl="0">
              <a:buClr>
                <a:srgbClr val="800000"/>
              </a:buClr>
              <a:buSzPct val="80000"/>
            </a:pPr>
            <a:r>
              <a:rPr lang="de-CH" dirty="0" smtClean="0">
                <a:solidFill>
                  <a:prstClr val="black"/>
                </a:solidFill>
                <a:ea typeface="Verdana" panose="020B0604030504040204" pitchFamily="34" charset="0"/>
              </a:rPr>
              <a:t>Therapie und Kinder- und Jugendgruppen</a:t>
            </a:r>
          </a:p>
          <a:p>
            <a:pPr lvl="0">
              <a:buClr>
                <a:srgbClr val="800000"/>
              </a:buClr>
              <a:buSzPct val="80000"/>
            </a:pPr>
            <a:endParaRPr lang="de-CH" sz="1050" u="sng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0" indent="0">
              <a:buClr>
                <a:srgbClr val="800000"/>
              </a:buClr>
              <a:buSzPct val="80000"/>
              <a:buNone/>
            </a:pPr>
            <a:r>
              <a:rPr lang="de-CH" b="1" dirty="0">
                <a:solidFill>
                  <a:srgbClr val="B09C1B"/>
                </a:solidFill>
                <a:ea typeface="Verdana" panose="020B0604030504040204" pitchFamily="34" charset="0"/>
              </a:rPr>
              <a:t>Entlastung bei nicht </a:t>
            </a:r>
            <a:r>
              <a:rPr lang="de-CH" b="1" dirty="0" smtClean="0">
                <a:solidFill>
                  <a:srgbClr val="B09C1B"/>
                </a:solidFill>
                <a:ea typeface="Verdana" panose="020B0604030504040204" pitchFamily="34" charset="0"/>
              </a:rPr>
              <a:t>kindergerechten Aufgaben</a:t>
            </a:r>
            <a:endParaRPr lang="de-CH" b="1" dirty="0">
              <a:solidFill>
                <a:srgbClr val="B09C1B"/>
              </a:solidFill>
              <a:ea typeface="Verdana" panose="020B0604030504040204" pitchFamily="34" charset="0"/>
            </a:endParaRPr>
          </a:p>
          <a:p>
            <a:pPr lvl="0">
              <a:buClr>
                <a:srgbClr val="800000"/>
              </a:buClr>
              <a:buSzPct val="80000"/>
            </a:pP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Haushaltsführung geregelt</a:t>
            </a:r>
          </a:p>
          <a:p>
            <a:pPr lvl="0">
              <a:buClr>
                <a:srgbClr val="800000"/>
              </a:buClr>
              <a:buSzPct val="80000"/>
            </a:pP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Betreuung von erkranktem Elternteil</a:t>
            </a:r>
          </a:p>
          <a:p>
            <a:pPr marL="0" indent="0">
              <a:buClr>
                <a:srgbClr val="800000"/>
              </a:buClr>
              <a:buSzPct val="80000"/>
              <a:buNone/>
            </a:pPr>
            <a:endParaRPr lang="de-CH" sz="975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AB57FD-791D-475F-ABC9-7631B4D1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35140"/>
            <a:ext cx="7886700" cy="890126"/>
          </a:xfrm>
        </p:spPr>
        <p:txBody>
          <a:bodyPr>
            <a:normAutofit/>
          </a:bodyPr>
          <a:lstStyle/>
          <a:p>
            <a:r>
              <a:rPr lang="de-DE" sz="3000" dirty="0">
                <a:solidFill>
                  <a:srgbClr val="C00000"/>
                </a:solidFill>
                <a:ea typeface="Verdana" panose="020B0604030504040204" pitchFamily="34" charset="0"/>
              </a:rPr>
              <a:t>Unterstützung: Was Kinder brauchen</a:t>
            </a:r>
            <a:endParaRPr lang="de-CH" sz="3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974D0F4-ED43-4B80-B195-7E10DF74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800000"/>
              </a:buClr>
              <a:buSzPct val="80000"/>
              <a:buNone/>
            </a:pPr>
            <a:endParaRPr lang="de-CH" dirty="0"/>
          </a:p>
          <a:p>
            <a:pPr marL="0" indent="0">
              <a:buClr>
                <a:srgbClr val="800000"/>
              </a:buClr>
              <a:buSzPct val="80000"/>
              <a:buNone/>
            </a:pPr>
            <a:r>
              <a:rPr lang="de-CH" b="1" dirty="0">
                <a:solidFill>
                  <a:srgbClr val="B09C1B"/>
                </a:solidFill>
                <a:ea typeface="Verdana" panose="020B0604030504040204" pitchFamily="34" charset="0"/>
              </a:rPr>
              <a:t>Stärken der Ressourcen und des Selbstwertgefühls</a:t>
            </a:r>
          </a:p>
          <a:p>
            <a:pPr lvl="0">
              <a:buClr>
                <a:srgbClr val="800000"/>
              </a:buClr>
              <a:buSzPct val="80000"/>
            </a:pPr>
            <a:r>
              <a:rPr lang="de-CH" dirty="0" smtClean="0">
                <a:solidFill>
                  <a:prstClr val="black"/>
                </a:solidFill>
                <a:ea typeface="Verdana" panose="020B0604030504040204" pitchFamily="34" charset="0"/>
              </a:rPr>
              <a:t>Kompetenzen </a:t>
            </a: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und Lösungsstrategien würdigen</a:t>
            </a:r>
          </a:p>
          <a:p>
            <a:pPr>
              <a:buClr>
                <a:srgbClr val="800000"/>
              </a:buClr>
              <a:buSzPct val="80000"/>
            </a:pPr>
            <a:r>
              <a:rPr lang="de-CH" dirty="0">
                <a:solidFill>
                  <a:prstClr val="black"/>
                </a:solidFill>
                <a:ea typeface="Verdana" panose="020B0604030504040204" pitchFamily="34" charset="0"/>
              </a:rPr>
              <a:t>Fähigkeiten und Interessen wertschätzen und </a:t>
            </a:r>
            <a:r>
              <a:rPr lang="de-CH" dirty="0" smtClean="0">
                <a:solidFill>
                  <a:prstClr val="black"/>
                </a:solidFill>
                <a:ea typeface="Verdana" panose="020B0604030504040204" pitchFamily="34" charset="0"/>
              </a:rPr>
              <a:t>stärken</a:t>
            </a:r>
          </a:p>
          <a:p>
            <a:pPr>
              <a:buClr>
                <a:srgbClr val="800000"/>
              </a:buClr>
              <a:buSzPct val="80000"/>
            </a:pPr>
            <a:r>
              <a:rPr lang="de-CH" dirty="0" smtClean="0">
                <a:solidFill>
                  <a:prstClr val="black"/>
                </a:solidFill>
                <a:ea typeface="Verdana" panose="020B0604030504040204" pitchFamily="34" charset="0"/>
              </a:rPr>
              <a:t>Fragen beantworten oder bei der Suche nach Antworten unterstützen</a:t>
            </a:r>
          </a:p>
          <a:p>
            <a:pPr>
              <a:buClr>
                <a:srgbClr val="800000"/>
              </a:buClr>
              <a:buSzPct val="80000"/>
            </a:pPr>
            <a:endParaRPr lang="de-CH" dirty="0" smtClean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0" indent="0">
              <a:buClr>
                <a:srgbClr val="800000"/>
              </a:buClr>
              <a:buSzPct val="80000"/>
              <a:buNone/>
            </a:pPr>
            <a:r>
              <a:rPr lang="de-CH" dirty="0" smtClean="0">
                <a:solidFill>
                  <a:prstClr val="black"/>
                </a:solidFill>
                <a:ea typeface="Verdana" panose="020B0604030504040204" pitchFamily="34" charset="0"/>
              </a:rPr>
              <a:t>Folge: Förderung der Resilienz</a:t>
            </a:r>
          </a:p>
          <a:p>
            <a:pPr marL="0" indent="0">
              <a:buClr>
                <a:srgbClr val="800000"/>
              </a:buClr>
              <a:buSzPct val="80000"/>
              <a:buNone/>
            </a:pPr>
            <a:endParaRPr lang="de-CH" u="sng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0" indent="0">
              <a:buClr>
                <a:srgbClr val="800000"/>
              </a:buClr>
              <a:buSzPct val="80000"/>
              <a:buNone/>
            </a:pPr>
            <a:endParaRPr lang="de-CH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lvl="0">
              <a:buClr>
                <a:srgbClr val="800000"/>
              </a:buClr>
              <a:buSzPct val="80000"/>
            </a:pPr>
            <a:endParaRPr lang="de-CH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Was Erwachsene tun können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800000"/>
              </a:buClr>
              <a:buSzPct val="80000"/>
              <a:buNone/>
            </a:pPr>
            <a:endParaRPr lang="de-CH" b="1" dirty="0" smtClean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0" indent="0">
              <a:buClr>
                <a:srgbClr val="800000"/>
              </a:buClr>
              <a:buSzPct val="80000"/>
              <a:buNone/>
            </a:pPr>
            <a:r>
              <a:rPr lang="de-CH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Als </a:t>
            </a:r>
            <a:r>
              <a:rPr lang="de-CH" b="1" dirty="0">
                <a:solidFill>
                  <a:schemeClr val="tx1"/>
                </a:solidFill>
                <a:ea typeface="Verdana" panose="020B0604030504040204" pitchFamily="34" charset="0"/>
              </a:rPr>
              <a:t>Ansprechperson für das Kind</a:t>
            </a:r>
          </a:p>
          <a:p>
            <a:pPr>
              <a:lnSpc>
                <a:spcPct val="120000"/>
              </a:lnSpc>
              <a:buClr>
                <a:srgbClr val="800000"/>
              </a:buClr>
              <a:buSzPct val="80000"/>
            </a:pPr>
            <a:r>
              <a:rPr lang="de-CH" dirty="0">
                <a:solidFill>
                  <a:schemeClr val="tx1"/>
                </a:solidFill>
                <a:ea typeface="Verdana" panose="020B0604030504040204" pitchFamily="34" charset="0"/>
              </a:rPr>
              <a:t>Worte für die Situation, Krankheit finden</a:t>
            </a:r>
          </a:p>
          <a:p>
            <a:pPr lvl="0">
              <a:lnSpc>
                <a:spcPct val="120000"/>
              </a:lnSpc>
              <a:buClr>
                <a:srgbClr val="800000"/>
              </a:buClr>
              <a:buSzPct val="80000"/>
            </a:pPr>
            <a:r>
              <a:rPr lang="de-CH" dirty="0" smtClean="0">
                <a:solidFill>
                  <a:schemeClr val="tx1"/>
                </a:solidFill>
                <a:ea typeface="Verdana" panose="020B0604030504040204" pitchFamily="34" charset="0"/>
              </a:rPr>
              <a:t>Bei </a:t>
            </a:r>
            <a:r>
              <a:rPr lang="de-CH" dirty="0">
                <a:solidFill>
                  <a:schemeClr val="tx1"/>
                </a:solidFill>
                <a:ea typeface="Verdana" panose="020B0604030504040204" pitchFamily="34" charset="0"/>
              </a:rPr>
              <a:t>der Beantwortung von Fragen </a:t>
            </a:r>
            <a:r>
              <a:rPr lang="de-CH" dirty="0" smtClean="0">
                <a:solidFill>
                  <a:schemeClr val="tx1"/>
                </a:solidFill>
                <a:ea typeface="Verdana" panose="020B0604030504040204" pitchFamily="34" charset="0"/>
              </a:rPr>
              <a:t>helfen</a:t>
            </a:r>
          </a:p>
          <a:p>
            <a:pPr lvl="0">
              <a:lnSpc>
                <a:spcPct val="120000"/>
              </a:lnSpc>
              <a:buClr>
                <a:srgbClr val="800000"/>
              </a:buClr>
              <a:buSzPct val="80000"/>
            </a:pPr>
            <a:r>
              <a:rPr lang="de-CH" dirty="0" smtClean="0">
                <a:solidFill>
                  <a:schemeClr val="tx1"/>
                </a:solidFill>
                <a:ea typeface="Verdana" panose="020B0604030504040204" pitchFamily="34" charset="0"/>
              </a:rPr>
              <a:t>Gefühle </a:t>
            </a:r>
            <a:r>
              <a:rPr lang="de-CH" dirty="0">
                <a:solidFill>
                  <a:schemeClr val="tx1"/>
                </a:solidFill>
                <a:ea typeface="Verdana" panose="020B0604030504040204" pitchFamily="34" charset="0"/>
              </a:rPr>
              <a:t>benennen und akzeptieren: lernen, mit schwierigen Gefühlen umzugehen - Vorbildfunktion</a:t>
            </a:r>
          </a:p>
          <a:p>
            <a:pPr lvl="0">
              <a:lnSpc>
                <a:spcPct val="120000"/>
              </a:lnSpc>
              <a:buClr>
                <a:srgbClr val="800000"/>
              </a:buClr>
              <a:buSzPct val="80000"/>
            </a:pPr>
            <a:r>
              <a:rPr lang="de-CH" dirty="0">
                <a:solidFill>
                  <a:schemeClr val="tx1"/>
                </a:solidFill>
                <a:ea typeface="Verdana" panose="020B0604030504040204" pitchFamily="34" charset="0"/>
              </a:rPr>
              <a:t>Ermutigen, eigene Fähigkeiten und Gaben einzubringen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72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C00000"/>
                </a:solidFill>
              </a:rPr>
              <a:t>Interview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sz="4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4800" b="1" dirty="0" smtClean="0">
                <a:solidFill>
                  <a:schemeClr val="tx1"/>
                </a:solidFill>
              </a:rPr>
              <a:t>Interview </a:t>
            </a:r>
            <a:r>
              <a:rPr lang="de-CH" sz="4800" b="1" dirty="0">
                <a:solidFill>
                  <a:schemeClr val="tx1"/>
                </a:solidFill>
              </a:rPr>
              <a:t>mit </a:t>
            </a:r>
            <a:r>
              <a:rPr lang="de-CH" sz="4800" b="1" dirty="0" smtClean="0">
                <a:solidFill>
                  <a:schemeClr val="tx1"/>
                </a:solidFill>
              </a:rPr>
              <a:t>Aylin</a:t>
            </a:r>
          </a:p>
          <a:p>
            <a:pPr marL="0" indent="0">
              <a:buNone/>
            </a:pPr>
            <a:r>
              <a:rPr lang="de-CH" sz="4800" dirty="0" smtClean="0">
                <a:solidFill>
                  <a:schemeClr val="tx1"/>
                </a:solidFill>
              </a:rPr>
              <a:t>einem «erwachsenen Kind</a:t>
            </a:r>
          </a:p>
          <a:p>
            <a:pPr marL="0" indent="0">
              <a:buNone/>
            </a:pPr>
            <a:r>
              <a:rPr lang="de-CH" sz="4800" dirty="0" smtClean="0">
                <a:solidFill>
                  <a:schemeClr val="tx1"/>
                </a:solidFill>
              </a:rPr>
              <a:t>psychisch </a:t>
            </a:r>
            <a:r>
              <a:rPr lang="de-CH" sz="4800" dirty="0">
                <a:solidFill>
                  <a:schemeClr val="tx1"/>
                </a:solidFill>
              </a:rPr>
              <a:t>erkrankter Eltern»</a:t>
            </a:r>
          </a:p>
        </p:txBody>
      </p:sp>
    </p:spTree>
    <p:extLst>
      <p:ext uri="{BB962C8B-B14F-4D97-AF65-F5344CB8AC3E}">
        <p14:creationId xmlns:p14="http://schemas.microsoft.com/office/powerpoint/2010/main" val="31649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Angebot, Ziele, Rahmenbedingungen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412875"/>
            <a:ext cx="3168352" cy="47132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12875"/>
            <a:ext cx="3185201" cy="46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Ziele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Symbol" panose="05050102010706020507" pitchFamily="18" charset="2"/>
              <a:buChar char=""/>
            </a:pPr>
            <a:r>
              <a:rPr lang="de-CH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Prävention</a:t>
            </a:r>
            <a:r>
              <a:rPr lang="de-CH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CH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damit Angehörige durch die Belastung nicht selbst </a:t>
            </a:r>
            <a: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erkranken. </a:t>
            </a:r>
          </a:p>
          <a:p>
            <a:pPr marL="0" indent="0">
              <a:buNone/>
            </a:pPr>
            <a:endParaRPr lang="de-CH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de-CH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Lebensqualität </a:t>
            </a:r>
            <a:r>
              <a:rPr lang="de-CH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verbessern </a:t>
            </a: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 mehr Sicherheit im Umgang mit den Betroffenen und das Bewusstsein, bei Bedarf Unterstützung der Anlaufstelle zu erhalten</a:t>
            </a:r>
            <a:endParaRPr lang="de-CH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de-CH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CH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CH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de-CH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Koordination </a:t>
            </a:r>
            <a: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d.h. Vermittlung zu </a:t>
            </a: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kantonalen und nationalen Angeboten für Angehörige, sowie zu Fachpersonen und weiterführenden </a:t>
            </a:r>
            <a: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Hilfsangeboten </a:t>
            </a: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der </a:t>
            </a:r>
            <a: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b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CH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CH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de-CH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Öffentlichkeitsarbeit, </a:t>
            </a:r>
            <a: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der Angehörigen und Kinder in der Gesellschaft präsent machen und enttabuisieren</a:t>
            </a:r>
            <a:r>
              <a:rPr lang="de-CH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CH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CH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Das Angebot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Symbol" panose="05050102010706020507" pitchFamily="18" charset="2"/>
              <a:buChar char=""/>
            </a:pPr>
            <a:r>
              <a:rPr lang="de-CH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Vertrauliche </a:t>
            </a:r>
            <a:r>
              <a:rPr lang="de-CH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Beratung</a:t>
            </a:r>
            <a:r>
              <a:rPr lang="de-CH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 Anliegen, Fragen, Problemen und Bedürfnissen von </a:t>
            </a:r>
            <a: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Angehörigen (Erwachsene, Kinder, Jugendliche, Familien) </a:t>
            </a:r>
            <a:b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CH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de-CH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Wissensvermittlung </a:t>
            </a: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 psychiatrische Krankheitsbilder, Therapieangebote und erfahrungsbasierte Empfehlung im Umgang mit den erkrankten Familienmitgliedern. Den Kindern und Jugendlichen vermitteln wir das Wissen und das </a:t>
            </a:r>
            <a: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Krankheits-verständnis altersgerecht</a:t>
            </a:r>
          </a:p>
          <a:p>
            <a:pPr lvl="0">
              <a:buFont typeface="Symbol" panose="05050102010706020507" pitchFamily="18" charset="2"/>
              <a:buChar char=""/>
            </a:pPr>
            <a:endParaRPr lang="de-CH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de-CH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Fachberatung</a:t>
            </a:r>
            <a: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zum Thema </a:t>
            </a:r>
            <a:b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Angehörige und Kinder von </a:t>
            </a:r>
            <a:b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psychisch erkrankten Menschen</a:t>
            </a:r>
            <a:br>
              <a:rPr lang="de-CH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CH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114"/>
            <a:ext cx="2844002" cy="18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C00000"/>
                </a:solidFill>
              </a:rPr>
              <a:t/>
            </a:r>
            <a:br>
              <a:rPr lang="de-CH" dirty="0" smtClean="0">
                <a:solidFill>
                  <a:srgbClr val="C00000"/>
                </a:solidFill>
              </a:rPr>
            </a:br>
            <a:r>
              <a:rPr lang="de-CH" dirty="0" smtClean="0">
                <a:solidFill>
                  <a:srgbClr val="C00000"/>
                </a:solidFill>
              </a:rPr>
              <a:t>Ziele </a:t>
            </a:r>
            <a:r>
              <a:rPr lang="de-CH" dirty="0">
                <a:solidFill>
                  <a:srgbClr val="C00000"/>
                </a:solidFill>
              </a:rPr>
              <a:t>der Arbeit mit Kinder psychisch belasteter </a:t>
            </a:r>
            <a:r>
              <a:rPr lang="de-CH" dirty="0" smtClean="0">
                <a:solidFill>
                  <a:srgbClr val="C00000"/>
                </a:solidFill>
              </a:rPr>
              <a:t>Eltern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CH" b="1" dirty="0" smtClean="0">
              <a:solidFill>
                <a:srgbClr val="B09C1B"/>
              </a:solidFill>
            </a:endParaRP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Offener Umgang mit der Erkrankung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dirty="0" smtClean="0">
                <a:solidFill>
                  <a:schemeClr val="tx1"/>
                </a:solidFill>
              </a:rPr>
              <a:t>Fragen zu lassen, ehrlich antworten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dirty="0" smtClean="0">
                <a:solidFill>
                  <a:schemeClr val="tx1"/>
                </a:solidFill>
              </a:rPr>
              <a:t>Anliegen ernst nehmen, Gefühle benennen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Psychoedukation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2100" dirty="0">
                <a:solidFill>
                  <a:schemeClr val="tx1"/>
                </a:solidFill>
              </a:rPr>
              <a:t>a</a:t>
            </a:r>
            <a:r>
              <a:rPr lang="de-CH" sz="2100" dirty="0" smtClean="0">
                <a:solidFill>
                  <a:schemeClr val="tx1"/>
                </a:solidFill>
              </a:rPr>
              <a:t>ltersgerechte Informationen weitergeben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2100" dirty="0" smtClean="0">
                <a:solidFill>
                  <a:schemeClr val="tx1"/>
                </a:solidFill>
              </a:rPr>
              <a:t>Sicherheit vermitteln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2100" dirty="0" smtClean="0">
                <a:solidFill>
                  <a:schemeClr val="tx1"/>
                </a:solidFill>
              </a:rPr>
              <a:t>Unterstützung anbieten, Notfall planen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wichtige Bezugspersonen etablieren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Verantwortlichkeiten klären</a:t>
            </a:r>
          </a:p>
          <a:p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Schuldgefühle auflösen</a:t>
            </a:r>
          </a:p>
          <a:p>
            <a:pPr marL="0" indent="0">
              <a:buNone/>
            </a:pP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Zielgruppen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7"/>
            <a:ext cx="8712968" cy="4320480"/>
          </a:xfrm>
        </p:spPr>
        <p:txBody>
          <a:bodyPr/>
          <a:lstStyle/>
          <a:p>
            <a:pPr lvl="0">
              <a:buFont typeface="Symbol" panose="05050102010706020507" pitchFamily="18" charset="2"/>
              <a:buChar char=""/>
            </a:pPr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 und Jugendliche </a:t>
            </a:r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psychisch erkrankten </a:t>
            </a:r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Eltern</a:t>
            </a:r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CH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psychisch erkrankten </a:t>
            </a:r>
            <a:r>
              <a:rPr lang="de-CH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Geschwistern</a:t>
            </a:r>
            <a:endParaRPr lang="de-CH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Angehörige und weitere Bezugspersonen </a:t>
            </a:r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psychisch erkrankten Menschen</a:t>
            </a:r>
            <a:endParaRPr lang="de-CH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de-CH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Menschen</a:t>
            </a:r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wohnhaft im Kanton </a:t>
            </a:r>
            <a:r>
              <a:rPr lang="de-CH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Basel-Stadt und Basel-Land </a:t>
            </a:r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 </a:t>
            </a:r>
            <a:endParaRPr lang="de-CH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Fachpersonen</a:t>
            </a:r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Fragen zum Thema Angehörige, Kinder psychisch erkrankter Menschen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de-CH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Weitere Informationen </a:t>
            </a:r>
            <a:r>
              <a:rPr lang="de-CH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www.rheinleben.ch</a:t>
            </a:r>
            <a:endParaRPr lang="de-CH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endParaRPr lang="de-CH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854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Rahmenbedingungen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Kostenlose Beratungen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rgbClr val="B09C1B"/>
                </a:solidFill>
              </a:rPr>
              <a:t>Basel-Stadt: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bis 6 Beratungen pro Person und Jahr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rgbClr val="B09C1B"/>
                </a:solidFill>
              </a:rPr>
              <a:t>Basel-Landschaft</a:t>
            </a:r>
            <a:r>
              <a:rPr lang="de-CH" dirty="0">
                <a:solidFill>
                  <a:srgbClr val="B09C1B"/>
                </a:solidFill>
              </a:rPr>
              <a:t>:</a:t>
            </a:r>
            <a:r>
              <a:rPr lang="de-CH" dirty="0"/>
              <a:t> </a:t>
            </a:r>
            <a:r>
              <a:rPr lang="de-CH" dirty="0">
                <a:solidFill>
                  <a:schemeClr val="tx1"/>
                </a:solidFill>
              </a:rPr>
              <a:t>e</a:t>
            </a:r>
            <a:r>
              <a:rPr lang="de-CH" dirty="0" smtClean="0">
                <a:solidFill>
                  <a:schemeClr val="tx1"/>
                </a:solidFill>
              </a:rPr>
              <a:t>ine Beratung  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 und Triage </a:t>
            </a:r>
            <a:r>
              <a:rPr lang="de-CH" dirty="0">
                <a:solidFill>
                  <a:schemeClr val="tx1"/>
                </a:solidFill>
              </a:rPr>
              <a:t>zu längerfristigen Angeboten in </a:t>
            </a:r>
            <a:r>
              <a:rPr lang="de-CH" dirty="0" smtClean="0">
                <a:solidFill>
                  <a:schemeClr val="tx1"/>
                </a:solidFill>
              </a:rPr>
              <a:t>BL</a:t>
            </a:r>
            <a:endParaRPr lang="de-CH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/>
              <a:t>niederschwelliges, zentral </a:t>
            </a:r>
            <a:r>
              <a:rPr lang="de-CH" dirty="0" smtClean="0">
                <a:solidFill>
                  <a:schemeClr val="tx1"/>
                </a:solidFill>
              </a:rPr>
              <a:t>in der Stadt gelegenes, von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 der Psychiatrie und Behörden </a:t>
            </a:r>
            <a:r>
              <a:rPr lang="de-CH" dirty="0" smtClean="0"/>
              <a:t>unabhängiges </a:t>
            </a:r>
            <a:r>
              <a:rPr lang="de-CH" dirty="0" smtClean="0">
                <a:solidFill>
                  <a:schemeClr val="tx1"/>
                </a:solidFill>
              </a:rPr>
              <a:t>Angebot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Kurzfilm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CH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600" b="1" dirty="0" smtClean="0">
                <a:solidFill>
                  <a:schemeClr val="tx1"/>
                </a:solidFill>
              </a:rPr>
              <a:t>Der Kleine und das Biest</a:t>
            </a:r>
          </a:p>
          <a:p>
            <a:pPr marL="0" indent="0">
              <a:buNone/>
            </a:pPr>
            <a:endParaRPr lang="de-CH" sz="2600" dirty="0"/>
          </a:p>
          <a:p>
            <a:pPr marL="0" indent="0">
              <a:buNone/>
            </a:pPr>
            <a:endParaRPr lang="de-CH" sz="2600" dirty="0" smtClean="0"/>
          </a:p>
          <a:p>
            <a:pPr marL="0" indent="0">
              <a:buNone/>
            </a:pPr>
            <a:endParaRPr lang="de-CH" sz="2600" dirty="0"/>
          </a:p>
          <a:p>
            <a:pPr marL="0" indent="0">
              <a:buNone/>
            </a:pPr>
            <a:endParaRPr lang="de-CH" sz="2600" dirty="0" smtClean="0"/>
          </a:p>
          <a:p>
            <a:pPr marL="0" indent="0">
              <a:buNone/>
            </a:pPr>
            <a:endParaRPr lang="de-CH" sz="2600" dirty="0"/>
          </a:p>
          <a:p>
            <a:pPr marL="0" indent="0">
              <a:buNone/>
            </a:pPr>
            <a:endParaRPr lang="de-CH" sz="2600" dirty="0" smtClean="0"/>
          </a:p>
          <a:p>
            <a:pPr marL="0" indent="0">
              <a:buNone/>
            </a:pPr>
            <a:r>
              <a:rPr lang="de-CH" sz="2600" dirty="0" smtClean="0"/>
              <a:t> </a:t>
            </a:r>
            <a:r>
              <a:rPr lang="de-DE" u="sng" dirty="0">
                <a:hlinkClick r:id="rId3"/>
              </a:rPr>
              <a:t>https://</a:t>
            </a:r>
            <a:r>
              <a:rPr lang="de-DE" u="sng" dirty="0" smtClean="0">
                <a:hlinkClick r:id="rId3"/>
              </a:rPr>
              <a:t>www.zdf.de/kinder/siebenstein/der-kleine-und-das-biest-102.html</a:t>
            </a:r>
            <a:r>
              <a:rPr lang="de-DE" u="sng" dirty="0" smtClean="0"/>
              <a:t> </a:t>
            </a:r>
            <a:endParaRPr lang="de-CH" sz="2000" dirty="0">
              <a:solidFill>
                <a:srgbClr val="000000"/>
              </a:solidFill>
              <a:latin typeface="Calibri" pitchFamily="18"/>
              <a:cs typeface="Tahoma" pitchFamily="2"/>
            </a:endParaRPr>
          </a:p>
          <a:p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420888"/>
            <a:ext cx="4194445" cy="23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>
                <a:solidFill>
                  <a:schemeClr val="accent2"/>
                </a:solidFill>
              </a:rPr>
              <a:t>Selbsthilfegruppen</a:t>
            </a:r>
            <a:endParaRPr lang="de-CH" b="1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>
                <a:solidFill>
                  <a:schemeClr val="tx1"/>
                </a:solidFill>
              </a:rPr>
              <a:t>Bei </a:t>
            </a:r>
            <a:r>
              <a:rPr lang="de-CH" dirty="0">
                <a:solidFill>
                  <a:schemeClr val="tx1"/>
                </a:solidFill>
              </a:rPr>
              <a:t>erwachsenen </a:t>
            </a:r>
            <a:r>
              <a:rPr lang="de-CH" dirty="0" smtClean="0">
                <a:solidFill>
                  <a:schemeClr val="tx1"/>
                </a:solidFill>
              </a:rPr>
              <a:t>Angehörigen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gibt </a:t>
            </a:r>
            <a:r>
              <a:rPr lang="de-CH" dirty="0">
                <a:solidFill>
                  <a:schemeClr val="tx1"/>
                </a:solidFill>
              </a:rPr>
              <a:t>es zur Zeit </a:t>
            </a:r>
            <a:r>
              <a:rPr lang="de-CH" dirty="0" smtClean="0">
                <a:solidFill>
                  <a:schemeClr val="tx1"/>
                </a:solidFill>
              </a:rPr>
              <a:t>14 </a:t>
            </a:r>
            <a:r>
              <a:rPr lang="de-CH" dirty="0">
                <a:solidFill>
                  <a:schemeClr val="tx1"/>
                </a:solidFill>
              </a:rPr>
              <a:t>verschiedene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b="1" dirty="0" smtClean="0">
                <a:solidFill>
                  <a:schemeClr val="tx1"/>
                </a:solidFill>
              </a:rPr>
              <a:t>Angehörigen-Selbsthilfegruppen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dirty="0" smtClean="0">
                <a:solidFill>
                  <a:schemeClr val="tx1"/>
                </a:solidFill>
              </a:rPr>
              <a:t>                                       Bei Kindern aus belasteten Eltern-				     </a:t>
            </a:r>
            <a:r>
              <a:rPr lang="de-CH" dirty="0" err="1" smtClean="0">
                <a:solidFill>
                  <a:schemeClr val="tx1"/>
                </a:solidFill>
              </a:rPr>
              <a:t>häusern</a:t>
            </a:r>
            <a:r>
              <a:rPr lang="de-CH" dirty="0" smtClean="0">
                <a:solidFill>
                  <a:schemeClr val="tx1"/>
                </a:solidFill>
              </a:rPr>
              <a:t> hat die Anlaufstelle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                                       mit Aufzeigen der Lücken im 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                                       Kanton und mit Vernetzungsarbeit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			     </a:t>
            </a:r>
            <a:r>
              <a:rPr lang="de-CH" b="1" dirty="0" smtClean="0">
                <a:solidFill>
                  <a:schemeClr val="tx1"/>
                </a:solidFill>
              </a:rPr>
              <a:t>3 neue Angebote </a:t>
            </a:r>
            <a:r>
              <a:rPr lang="de-CH" dirty="0" smtClean="0">
                <a:solidFill>
                  <a:schemeClr val="tx1"/>
                </a:solidFill>
              </a:rPr>
              <a:t>mitgeschaffen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04664"/>
            <a:ext cx="2431951" cy="3452641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11560" y="3140968"/>
          <a:ext cx="2360979" cy="334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4" imgW="4000320" imgH="5667202" progId="AcroExch.Document.DC">
                  <p:embed/>
                </p:oleObj>
              </mc:Choice>
              <mc:Fallback>
                <p:oleObj name="Acrobat Document" r:id="rId4" imgW="4000320" imgH="5667202" progId="AcroExch.Document.DC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3140968"/>
                        <a:ext cx="2360979" cy="3344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7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Informationsmaterialien zum </a:t>
            </a:r>
            <a:r>
              <a:rPr lang="de-CH" dirty="0">
                <a:solidFill>
                  <a:srgbClr val="C00000"/>
                </a:solidFill>
              </a:rPr>
              <a:t>T</a:t>
            </a:r>
            <a:r>
              <a:rPr lang="de-CH" dirty="0" smtClean="0">
                <a:solidFill>
                  <a:srgbClr val="C00000"/>
                </a:solidFill>
              </a:rPr>
              <a:t>hema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CH" sz="2700" b="1" dirty="0">
                <a:solidFill>
                  <a:schemeClr val="tx1"/>
                </a:solidFill>
              </a:rPr>
              <a:t>Angehörigenberatung in </a:t>
            </a:r>
            <a:r>
              <a:rPr lang="de-CH" sz="2700" b="1" dirty="0" smtClean="0">
                <a:solidFill>
                  <a:schemeClr val="tx1"/>
                </a:solidFill>
              </a:rPr>
              <a:t>der UPD in Bern</a:t>
            </a:r>
            <a:r>
              <a:rPr lang="de-CH" sz="2700" b="1" dirty="0">
                <a:solidFill>
                  <a:schemeClr val="tx1"/>
                </a:solidFill>
              </a:rPr>
              <a:t>: </a:t>
            </a:r>
            <a:r>
              <a:rPr lang="de-CH" sz="2700" b="1" dirty="0" smtClean="0">
                <a:solidFill>
                  <a:schemeClr val="tx1"/>
                </a:solidFill>
              </a:rPr>
              <a:t/>
            </a:r>
            <a:br>
              <a:rPr lang="de-CH" sz="2700" b="1" dirty="0" smtClean="0">
                <a:solidFill>
                  <a:schemeClr val="tx1"/>
                </a:solidFill>
              </a:rPr>
            </a:br>
            <a:r>
              <a:rPr lang="de-CH" sz="2700" dirty="0" smtClean="0">
                <a:solidFill>
                  <a:schemeClr val="tx1"/>
                </a:solidFill>
              </a:rPr>
              <a:t>Sibylle Glauser 031 </a:t>
            </a:r>
            <a:r>
              <a:rPr lang="de-CH" sz="2700" dirty="0">
                <a:solidFill>
                  <a:schemeClr val="tx1"/>
                </a:solidFill>
              </a:rPr>
              <a:t>632 47 </a:t>
            </a:r>
            <a:r>
              <a:rPr lang="de-CH" sz="2700" dirty="0" smtClean="0">
                <a:solidFill>
                  <a:schemeClr val="tx1"/>
                </a:solidFill>
              </a:rPr>
              <a:t>06 </a:t>
            </a:r>
            <a:r>
              <a:rPr lang="de-CH" sz="2700" dirty="0" smtClean="0">
                <a:solidFill>
                  <a:schemeClr val="tx1"/>
                </a:solidFill>
                <a:hlinkClick r:id="rId2"/>
              </a:rPr>
              <a:t>sibylle.glauser@upd.ch</a:t>
            </a:r>
            <a:r>
              <a:rPr lang="de-CH" sz="2700" dirty="0" smtClean="0">
                <a:solidFill>
                  <a:schemeClr val="tx1"/>
                </a:solidFill>
              </a:rPr>
              <a:t/>
            </a:r>
            <a:br>
              <a:rPr lang="de-CH" sz="2700" dirty="0" smtClean="0">
                <a:solidFill>
                  <a:schemeClr val="tx1"/>
                </a:solidFill>
              </a:rPr>
            </a:br>
            <a:r>
              <a:rPr lang="de-CH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de-CH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de-CH" b="1" dirty="0" smtClean="0">
                <a:solidFill>
                  <a:schemeClr val="tx1"/>
                </a:solidFill>
                <a:hlinkClick r:id="rId3"/>
              </a:rPr>
              <a:t>www.upd.ch/de/ueber-uns/geschaeftsbericht-2017/in-bildern/angehoerigenberatung.php</a:t>
            </a:r>
            <a:endParaRPr lang="de-CH" b="1" dirty="0" smtClean="0">
              <a:solidFill>
                <a:schemeClr val="tx1"/>
              </a:solidFill>
            </a:endParaRPr>
          </a:p>
          <a:p>
            <a:endParaRPr lang="de-CH" b="1" dirty="0">
              <a:solidFill>
                <a:schemeClr val="tx1"/>
              </a:solidFill>
            </a:endParaRPr>
          </a:p>
          <a:p>
            <a:r>
              <a:rPr lang="de-CH" b="1" dirty="0" err="1" smtClean="0">
                <a:solidFill>
                  <a:schemeClr val="tx1"/>
                </a:solidFill>
              </a:rPr>
              <a:t>ensa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Fachkurs erste Hilfe für psychische Gesundheit 								- für Erwachsene 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		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- für Jugendliche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Fachmagazin, Literaturlisten, Veranstaltungen u.a. </a:t>
            </a:r>
          </a:p>
          <a:p>
            <a:pPr marL="0" indent="0">
              <a:buNone/>
            </a:pPr>
            <a:r>
              <a:rPr lang="de-CH" dirty="0" smtClean="0">
                <a:solidFill>
                  <a:schemeClr val="tx1"/>
                </a:solidFill>
              </a:rPr>
              <a:t>      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  vom </a:t>
            </a:r>
            <a:r>
              <a:rPr lang="de-CH" b="1" dirty="0" smtClean="0">
                <a:solidFill>
                  <a:schemeClr val="tx1"/>
                </a:solidFill>
              </a:rPr>
              <a:t>NAP </a:t>
            </a:r>
            <a:r>
              <a:rPr lang="de-CH" dirty="0" smtClean="0">
                <a:solidFill>
                  <a:schemeClr val="tx1"/>
                </a:solidFill>
              </a:rPr>
              <a:t>auf </a:t>
            </a:r>
            <a:r>
              <a:rPr lang="de-CH" sz="2100" dirty="0" smtClean="0">
                <a:solidFill>
                  <a:schemeClr val="tx1"/>
                </a:solidFill>
                <a:hlinkClick r:id="rId4"/>
              </a:rPr>
              <a:t>www.angehoerige.ch</a:t>
            </a:r>
            <a:endParaRPr lang="de-CH" sz="2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sz="2100" dirty="0" smtClean="0">
              <a:solidFill>
                <a:schemeClr val="tx1"/>
              </a:solidFill>
            </a:endParaRPr>
          </a:p>
          <a:p>
            <a:r>
              <a:rPr lang="de-CH" sz="3200" b="1" dirty="0">
                <a:solidFill>
                  <a:schemeClr val="tx1"/>
                </a:solidFill>
              </a:rPr>
              <a:t>147: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>
                <a:solidFill>
                  <a:schemeClr val="tx1"/>
                </a:solidFill>
                <a:hlinkClick r:id="rId5"/>
              </a:rPr>
              <a:t>https://www.147.ch/de/</a:t>
            </a:r>
            <a:r>
              <a:rPr lang="de-CH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r>
              <a:rPr lang="de-CH" b="1" dirty="0" smtClean="0">
                <a:solidFill>
                  <a:schemeClr val="tx1"/>
                </a:solidFill>
              </a:rPr>
              <a:t>Wie stärke ich die psychische Gesundheit meines Kindes?</a:t>
            </a:r>
            <a:r>
              <a:rPr lang="de-CH" b="1" dirty="0" smtClean="0"/>
              <a:t> </a:t>
            </a:r>
            <a:br>
              <a:rPr lang="de-CH" b="1" dirty="0" smtClean="0"/>
            </a:br>
            <a:r>
              <a:rPr lang="de-CH" dirty="0" smtClean="0">
                <a:solidFill>
                  <a:schemeClr val="tx1"/>
                </a:solidFill>
              </a:rPr>
              <a:t>Ein Gemeinschaftsprojekt der Departemente Gesundheit und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Angewandte Psychologie (ZHAW), finanziert durch das BAG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sz="2100" dirty="0" smtClean="0">
                <a:solidFill>
                  <a:schemeClr val="tx1"/>
                </a:solidFill>
                <a:hlinkClick r:id="rId6"/>
              </a:rPr>
              <a:t>https://www.angehoerige.ch/fileadmin/angehoerige/pdf/allgemeines/broschuere-take-care-eltern-von-kindern-6-12-zhaw.pdf</a:t>
            </a:r>
            <a:endParaRPr lang="de-CH" sz="2100" dirty="0" smtClean="0">
              <a:solidFill>
                <a:schemeClr val="tx1"/>
              </a:solidFill>
            </a:endParaRP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b="1" dirty="0" smtClean="0">
                <a:solidFill>
                  <a:schemeClr val="tx1"/>
                </a:solidFill>
              </a:rPr>
              <a:t>Kinderseele Schweiz (IKS)</a:t>
            </a:r>
            <a:r>
              <a:rPr lang="de-CH" dirty="0" smtClean="0">
                <a:solidFill>
                  <a:schemeClr val="tx1"/>
                </a:solidFill>
              </a:rPr>
              <a:t/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sz="2100" dirty="0" smtClean="0">
                <a:solidFill>
                  <a:schemeClr val="tx1"/>
                </a:solidFill>
                <a:hlinkClick r:id="rId7"/>
              </a:rPr>
              <a:t>https://www.kinderseele.ch/angebote/kurzfilme/</a:t>
            </a:r>
            <a:endParaRPr lang="de-CH" sz="2100" dirty="0" smtClean="0">
              <a:solidFill>
                <a:schemeClr val="tx1"/>
              </a:solidFill>
            </a:endParaRPr>
          </a:p>
          <a:p>
            <a:endParaRPr lang="de-CH" sz="2100" b="1" dirty="0">
              <a:solidFill>
                <a:schemeClr val="tx1"/>
              </a:solidFill>
            </a:endParaRPr>
          </a:p>
          <a:p>
            <a:r>
              <a:rPr lang="de-CH" b="1" dirty="0" smtClean="0">
                <a:solidFill>
                  <a:schemeClr val="tx1"/>
                </a:solidFill>
              </a:rPr>
              <a:t>Krankheitsbilder: </a:t>
            </a:r>
            <a:r>
              <a:rPr lang="de-CH" sz="2100" dirty="0" smtClean="0">
                <a:solidFill>
                  <a:schemeClr val="tx1"/>
                </a:solidFill>
                <a:hlinkClick r:id="rId8"/>
              </a:rPr>
              <a:t>https://www.verrueckte-kindheit.at/de/fuer-familie-umfeld/erkrankungen</a:t>
            </a:r>
            <a:r>
              <a:rPr lang="de-CH" sz="2100" dirty="0">
                <a:solidFill>
                  <a:schemeClr val="tx1"/>
                </a:solidFill>
              </a:rPr>
              <a:t/>
            </a:r>
            <a:br>
              <a:rPr lang="de-CH" sz="2100" dirty="0">
                <a:solidFill>
                  <a:schemeClr val="tx1"/>
                </a:solidFill>
              </a:rPr>
            </a:br>
            <a:r>
              <a:rPr lang="de-CH" sz="2100" dirty="0">
                <a:solidFill>
                  <a:schemeClr val="tx1"/>
                </a:solidFill>
                <a:hlinkClick r:id="rId9"/>
              </a:rPr>
              <a:t>https://</a:t>
            </a:r>
            <a:r>
              <a:rPr lang="de-CH" sz="2100" dirty="0" smtClean="0">
                <a:solidFill>
                  <a:schemeClr val="tx1"/>
                </a:solidFill>
                <a:hlinkClick r:id="rId9"/>
              </a:rPr>
              <a:t>www.kinderseele.ch/angebote/kurzfilme/kurzfilme-erklarung-von-krankheitsbildern/</a:t>
            </a:r>
            <a:endParaRPr lang="de-CH" sz="2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r>
              <a:rPr lang="de-CH" sz="2700" b="1" dirty="0" smtClean="0">
                <a:solidFill>
                  <a:schemeClr val="tx1"/>
                </a:solidFill>
              </a:rPr>
              <a:t>Young </a:t>
            </a:r>
            <a:r>
              <a:rPr lang="de-CH" sz="2700" b="1" dirty="0" err="1">
                <a:solidFill>
                  <a:schemeClr val="tx1"/>
                </a:solidFill>
              </a:rPr>
              <a:t>Carers</a:t>
            </a:r>
            <a:r>
              <a:rPr lang="de-CH" sz="2700" b="1" dirty="0">
                <a:solidFill>
                  <a:schemeClr val="tx1"/>
                </a:solidFill>
              </a:rPr>
              <a:t>, SRK: </a:t>
            </a:r>
            <a:r>
              <a:rPr lang="de-CH" sz="2400" dirty="0" err="1" smtClean="0">
                <a:solidFill>
                  <a:schemeClr val="tx1"/>
                </a:solidFill>
              </a:rPr>
              <a:t>get</a:t>
            </a:r>
            <a:r>
              <a:rPr lang="de-CH" sz="2400" dirty="0" smtClean="0">
                <a:solidFill>
                  <a:schemeClr val="tx1"/>
                </a:solidFill>
              </a:rPr>
              <a:t> </a:t>
            </a:r>
            <a:r>
              <a:rPr lang="de-CH" sz="2400" dirty="0" err="1" smtClean="0">
                <a:solidFill>
                  <a:schemeClr val="tx1"/>
                </a:solidFill>
              </a:rPr>
              <a:t>together</a:t>
            </a:r>
            <a:r>
              <a:rPr lang="de-CH" sz="2400" b="1" dirty="0" smtClean="0">
                <a:solidFill>
                  <a:schemeClr val="tx1"/>
                </a:solidFill>
              </a:rPr>
              <a:t> </a:t>
            </a:r>
            <a:r>
              <a:rPr lang="de-CH" sz="2400" dirty="0" smtClean="0">
                <a:solidFill>
                  <a:schemeClr val="tx1"/>
                </a:solidFill>
                <a:hlinkClick r:id="rId10"/>
              </a:rPr>
              <a:t>https</a:t>
            </a:r>
            <a:r>
              <a:rPr lang="de-CH" sz="2400" dirty="0">
                <a:solidFill>
                  <a:schemeClr val="tx1"/>
                </a:solidFill>
                <a:hlinkClick r:id="rId10"/>
              </a:rPr>
              <a:t>://www.youngcarers.ch/home-young-c</a:t>
            </a:r>
            <a:endParaRPr lang="de-CH" sz="2100" dirty="0">
              <a:solidFill>
                <a:schemeClr val="tx1"/>
              </a:solidFill>
            </a:endParaRPr>
          </a:p>
          <a:p>
            <a:endParaRPr lang="de-CH" sz="2100" dirty="0" smtClean="0">
              <a:solidFill>
                <a:schemeClr val="tx1"/>
              </a:solidFill>
            </a:endParaRPr>
          </a:p>
          <a:p>
            <a:endParaRPr lang="de-CH" dirty="0" smtClean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2080" y="2204864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94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4"/>
          <p:cNvSpPr>
            <a:spLocks noGrp="1"/>
          </p:cNvSpPr>
          <p:nvPr>
            <p:ph type="title"/>
          </p:nvPr>
        </p:nvSpPr>
        <p:spPr>
          <a:xfrm>
            <a:off x="1979712" y="703598"/>
            <a:ext cx="5184576" cy="565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CH" altLang="de-DE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Angehörigenberatung (UPD)</a:t>
            </a:r>
            <a:r>
              <a:rPr lang="de-CH" altLang="de-DE" sz="2400" dirty="0">
                <a:latin typeface="Arial" charset="0"/>
                <a:cs typeface="Arial" charset="0"/>
              </a:rPr>
              <a:t/>
            </a:r>
            <a:br>
              <a:rPr lang="de-CH" altLang="de-DE" sz="2400" dirty="0">
                <a:latin typeface="Arial" charset="0"/>
                <a:cs typeface="Arial" charset="0"/>
              </a:rPr>
            </a:br>
            <a:endParaRPr lang="de-CH" altLang="de-DE" sz="24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23528" y="1475656"/>
            <a:ext cx="8229600" cy="4525963"/>
          </a:xfrm>
        </p:spPr>
        <p:txBody>
          <a:bodyPr>
            <a:noAutofit/>
          </a:bodyPr>
          <a:lstStyle/>
          <a:p>
            <a:pPr marL="363537" lvl="1" indent="0">
              <a:buClr>
                <a:schemeClr val="accent1"/>
              </a:buClr>
              <a:buFont typeface="Arial" charset="0"/>
              <a:buNone/>
              <a:defRPr/>
            </a:pPr>
            <a:r>
              <a:rPr lang="de-CH" altLang="de-DE" sz="1800" dirty="0">
                <a:latin typeface="+mn-lt"/>
                <a:cs typeface="Calibri" panose="020F0502020204030204" pitchFamily="34" charset="0"/>
              </a:rPr>
              <a:t>Kontakt:	Tel. 031 632 47 06 (Mo – Fr)</a:t>
            </a:r>
          </a:p>
          <a:p>
            <a:pPr lvl="1">
              <a:buFont typeface="Arial" charset="0"/>
              <a:buNone/>
              <a:defRPr/>
            </a:pPr>
            <a:r>
              <a:rPr lang="de-CH" altLang="de-DE" sz="1800" dirty="0">
                <a:latin typeface="+mn-lt"/>
                <a:cs typeface="Calibri" panose="020F0502020204030204" pitchFamily="34" charset="0"/>
              </a:rPr>
              <a:t>			E-Mail: sibylle.glauser@upd.ch</a:t>
            </a:r>
          </a:p>
          <a:p>
            <a:pPr lvl="1">
              <a:buFont typeface="Arial" charset="0"/>
              <a:buNone/>
              <a:defRPr/>
            </a:pPr>
            <a:r>
              <a:rPr lang="de-CH" altLang="de-DE" sz="1800" dirty="0">
                <a:latin typeface="+mn-lt"/>
                <a:cs typeface="Calibri" panose="020F0502020204030204" pitchFamily="34" charset="0"/>
              </a:rPr>
              <a:t>			Murtenstrasse 46, </a:t>
            </a:r>
            <a:r>
              <a:rPr lang="de-CH" altLang="de-DE" sz="1800" dirty="0" smtClean="0">
                <a:latin typeface="+mn-lt"/>
                <a:cs typeface="Calibri" panose="020F0502020204030204" pitchFamily="34" charset="0"/>
              </a:rPr>
              <a:t>3008 </a:t>
            </a:r>
            <a:r>
              <a:rPr lang="de-CH" altLang="de-DE" sz="1800" dirty="0">
                <a:latin typeface="+mn-lt"/>
                <a:cs typeface="Calibri" panose="020F0502020204030204" pitchFamily="34" charset="0"/>
              </a:rPr>
              <a:t>Bern  </a:t>
            </a:r>
          </a:p>
          <a:p>
            <a:pPr marL="0" lvl="1" indent="0">
              <a:buNone/>
              <a:defRPr/>
            </a:pPr>
            <a:endParaRPr lang="de-CH" altLang="de-DE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alt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Angehörige, aber auch Patienten, Selbsthilfegruppen, externe Fachleute und Institutionen</a:t>
            </a: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endParaRPr lang="de-CH" altLang="de-DE" sz="10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altLang="de-DE" sz="1800" u="sng" dirty="0">
                <a:solidFill>
                  <a:srgbClr val="C00000"/>
                </a:solidFill>
                <a:cs typeface="Calibri" panose="020F0502020204030204" pitchFamily="34" charset="0"/>
              </a:rPr>
              <a:t>Wichtig</a:t>
            </a:r>
            <a:r>
              <a:rPr lang="de-CH" altLang="de-DE" sz="1800" dirty="0">
                <a:solidFill>
                  <a:srgbClr val="C00000"/>
                </a:solidFill>
                <a:cs typeface="Calibri" panose="020F0502020204030204" pitchFamily="34" charset="0"/>
              </a:rPr>
              <a:t>: </a:t>
            </a:r>
            <a:r>
              <a:rPr lang="de-CH" alt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Das Angebot steht auch Angehörigen von Personen offen, </a:t>
            </a:r>
            <a:r>
              <a:rPr lang="de-CH" altLang="de-DE" sz="1800" dirty="0">
                <a:solidFill>
                  <a:srgbClr val="C00000"/>
                </a:solidFill>
                <a:cs typeface="Calibri" panose="020F0502020204030204" pitchFamily="34" charset="0"/>
              </a:rPr>
              <a:t>die nicht in den UPD als Patienten erfasst sind.</a:t>
            </a: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endParaRPr lang="de-CH" altLang="de-DE" sz="10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alt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Standort der Beratungsstelle nicht in der Klinik, sondern im </a:t>
            </a:r>
            <a:r>
              <a:rPr lang="de-CH" altLang="de-DE" sz="1800" dirty="0">
                <a:solidFill>
                  <a:srgbClr val="C00000"/>
                </a:solidFill>
                <a:cs typeface="Calibri" panose="020F0502020204030204" pitchFamily="34" charset="0"/>
              </a:rPr>
              <a:t>Stadtzentrum</a:t>
            </a:r>
            <a:r>
              <a:rPr lang="de-CH" alt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, mit ÖV gut erreichbar (</a:t>
            </a:r>
            <a:r>
              <a:rPr lang="de-CH" altLang="de-DE" sz="1800" dirty="0" err="1">
                <a:solidFill>
                  <a:schemeClr val="tx1"/>
                </a:solidFill>
                <a:cs typeface="Calibri" panose="020F0502020204030204" pitchFamily="34" charset="0"/>
              </a:rPr>
              <a:t>Lobhaus</a:t>
            </a:r>
            <a:r>
              <a:rPr lang="de-CH" alt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)</a:t>
            </a: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endParaRPr lang="de-CH" altLang="de-DE" sz="10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altLang="de-DE" sz="1800" dirty="0">
                <a:solidFill>
                  <a:srgbClr val="C00000"/>
                </a:solidFill>
                <a:cs typeface="Calibri" panose="020F0502020204030204" pitchFamily="34" charset="0"/>
              </a:rPr>
              <a:t>50% Stelle, aber 100% telefonisch erreichbar </a:t>
            </a:r>
            <a:r>
              <a:rPr lang="de-CH" alt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(ausserhalb der  Bürozeiten werden Anrufe auf Natel umgeleitet)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CH" sz="2400" dirty="0"/>
          </a:p>
        </p:txBody>
      </p:sp>
      <p:sp>
        <p:nvSpPr>
          <p:cNvPr id="28676" name="Foliennummernplatzhalter 1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5D43A3-2EB1-4209-B55B-131AEEBF74DB}" type="slidenum">
              <a:rPr lang="de-CH" altLang="de-DE" smtClean="0">
                <a:solidFill>
                  <a:srgbClr val="898989"/>
                </a:solidFill>
              </a:rPr>
              <a:pPr/>
              <a:t>32</a:t>
            </a:fld>
            <a:endParaRPr lang="de-CH" altLang="de-DE">
              <a:solidFill>
                <a:srgbClr val="898989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440" y="5328953"/>
            <a:ext cx="2304256" cy="152904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928" y="404664"/>
            <a:ext cx="12192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79512" y="1700808"/>
            <a:ext cx="8640762" cy="4392612"/>
          </a:xfrm>
        </p:spPr>
        <p:txBody>
          <a:bodyPr>
            <a:noAutofit/>
          </a:bodyPr>
          <a:lstStyle/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sz="1800" dirty="0">
                <a:solidFill>
                  <a:schemeClr val="tx1"/>
                </a:solidFill>
              </a:rPr>
              <a:t>Beratungen meist in einem persönlichen Gespräch, auch telefonische Beratungen oder Beratungen via E-Mail möglich</a:t>
            </a: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endParaRPr lang="de-CH" sz="800" dirty="0">
              <a:solidFill>
                <a:schemeClr val="tx1"/>
              </a:solidFill>
            </a:endParaRP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alt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In Einzelgesprächen können Fragen zur Erkrankung, zum Umgang mit schwierigen Situationen und über mögliche Hilfsangebote geklärt werden.</a:t>
            </a: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endParaRPr lang="de-CH" altLang="de-DE" sz="800" dirty="0">
              <a:solidFill>
                <a:schemeClr val="tx1"/>
              </a:solidFill>
            </a:endParaRP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altLang="de-DE" sz="1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Beratungen sind </a:t>
            </a:r>
            <a:r>
              <a:rPr lang="de-CH" altLang="de-DE" sz="1800" u="sng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kostenlos</a:t>
            </a:r>
            <a:r>
              <a:rPr lang="de-CH" altLang="de-DE" sz="1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und unterstehen der </a:t>
            </a:r>
            <a:r>
              <a:rPr lang="de-CH" altLang="de-DE" sz="1800" u="sng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Schweigepflicht</a:t>
            </a:r>
            <a:r>
              <a:rPr lang="de-CH" altLang="de-DE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endParaRPr lang="de-CH" altLang="de-DE" sz="8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alt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Es können auch mehrere Gespräche in Anspruch genommen werden.</a:t>
            </a: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endParaRPr lang="de-CH" altLang="de-DE" sz="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altLang="de-DE" sz="1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statistische Erfassung der Beratungen (Jahresstatistik NAP)</a:t>
            </a: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endParaRPr lang="de-CH" altLang="de-DE" sz="8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alt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Auch Termine über Mittag oder am Abend möglich</a:t>
            </a: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endParaRPr lang="de-CH" altLang="de-DE" sz="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buFont typeface="Symbol" panose="05050102010706020507" pitchFamily="18" charset="2"/>
              <a:buChar char="-"/>
              <a:defRPr/>
            </a:pPr>
            <a:r>
              <a:rPr lang="de-CH" altLang="de-DE" sz="1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Beratungen sind auch in englischer, französischer und spanischer Sprache möglich.</a:t>
            </a:r>
            <a:endParaRPr lang="de-CH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30724" name="Foliennummernplatzhalter 1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DB7E68-0D18-4C0A-A570-60EF5EFE57B5}" type="slidenum">
              <a:rPr lang="de-CH" altLang="de-DE" smtClean="0">
                <a:solidFill>
                  <a:srgbClr val="898989"/>
                </a:solidFill>
              </a:rPr>
              <a:pPr/>
              <a:t>33</a:t>
            </a:fld>
            <a:endParaRPr lang="de-CH" altLang="de-DE">
              <a:solidFill>
                <a:srgbClr val="898989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	Beratungsgespräche</a:t>
            </a:r>
            <a:endParaRPr lang="de-CH" dirty="0">
              <a:solidFill>
                <a:srgbClr val="C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48680"/>
            <a:ext cx="1152128" cy="9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Angehörigenberatungsangebot in Bern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chemeClr val="tx1"/>
                </a:solidFill>
              </a:rPr>
              <a:t>Angehörigenberatung in der UPD in Bern: </a:t>
            </a:r>
            <a:endParaRPr lang="de-CH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b="1" dirty="0">
                <a:solidFill>
                  <a:schemeClr val="tx1"/>
                </a:solidFill>
              </a:rPr>
              <a:t/>
            </a:r>
            <a:br>
              <a:rPr lang="de-CH" b="1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Sibylle Glauser 031 632 47 06 </a:t>
            </a:r>
            <a:endParaRPr lang="de-CH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dirty="0" smtClean="0">
                <a:solidFill>
                  <a:schemeClr val="tx1"/>
                </a:solidFill>
                <a:hlinkClick r:id="rId2"/>
              </a:rPr>
              <a:t>sibylle.glauser@upd.ch</a:t>
            </a:r>
            <a:endParaRPr lang="de-CH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/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b="1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de-CH" b="1" dirty="0" smtClean="0">
                <a:solidFill>
                  <a:schemeClr val="tx1"/>
                </a:solidFill>
                <a:hlinkClick r:id="rId3"/>
              </a:rPr>
              <a:t>www.upd.ch/de/ueber-uns/geschaeftsbericht-2017/in-bildern/angehoerigenberatung.php</a:t>
            </a:r>
            <a:endParaRPr lang="de-CH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dirty="0" smtClean="0">
                <a:solidFill>
                  <a:srgbClr val="CAC019"/>
                </a:solidFill>
              </a:rPr>
              <a:t>Sibylle Glauser stellt weitere regionale Angebote vor</a:t>
            </a:r>
            <a:endParaRPr lang="de-CH" dirty="0">
              <a:solidFill>
                <a:srgbClr val="CAC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66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Austausch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>
                <a:solidFill>
                  <a:schemeClr val="tx1"/>
                </a:solidFill>
              </a:rPr>
              <a:t>Fragen, Anliegen, Gedanken, Ideen……</a:t>
            </a:r>
          </a:p>
          <a:p>
            <a:pPr marL="0" indent="0">
              <a:buNone/>
            </a:pPr>
            <a:endParaRPr lang="de-CH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r>
              <a:rPr lang="de-CH" sz="1600" dirty="0">
                <a:solidFill>
                  <a:schemeClr val="tx1"/>
                </a:solidFill>
              </a:rPr>
              <a:t>Was ist Ihnen durch den Kopf </a:t>
            </a:r>
            <a:r>
              <a:rPr lang="de-CH" sz="1600" dirty="0" smtClean="0">
                <a:solidFill>
                  <a:schemeClr val="tx1"/>
                </a:solidFill>
              </a:rPr>
              <a:t>gegangen?</a:t>
            </a:r>
            <a:endParaRPr lang="de-CH" sz="1600" dirty="0">
              <a:solidFill>
                <a:schemeClr val="tx1"/>
              </a:solidFill>
            </a:endParaRPr>
          </a:p>
          <a:p>
            <a:r>
              <a:rPr lang="de-CH" sz="1600" dirty="0">
                <a:solidFill>
                  <a:schemeClr val="tx1"/>
                </a:solidFill>
              </a:rPr>
              <a:t>Welchen Bezug machen Sie zu Ihrem </a:t>
            </a:r>
            <a:r>
              <a:rPr lang="de-CH" sz="1600" dirty="0" smtClean="0">
                <a:solidFill>
                  <a:schemeClr val="tx1"/>
                </a:solidFill>
              </a:rPr>
              <a:t>Alltag?</a:t>
            </a:r>
            <a:endParaRPr lang="de-CH" sz="1600" dirty="0">
              <a:solidFill>
                <a:schemeClr val="tx1"/>
              </a:solidFill>
            </a:endParaRPr>
          </a:p>
          <a:p>
            <a:r>
              <a:rPr lang="de-CH" sz="1600" dirty="0">
                <a:solidFill>
                  <a:schemeClr val="tx1"/>
                </a:solidFill>
              </a:rPr>
              <a:t>Was nehmen Sie heute als </a:t>
            </a:r>
            <a:r>
              <a:rPr lang="de-CH" sz="1600" dirty="0" smtClean="0">
                <a:solidFill>
                  <a:schemeClr val="tx1"/>
                </a:solidFill>
              </a:rPr>
              <a:t>Wichtigstes </a:t>
            </a:r>
            <a:r>
              <a:rPr lang="de-CH" sz="1600" dirty="0">
                <a:solidFill>
                  <a:schemeClr val="tx1"/>
                </a:solidFill>
              </a:rPr>
              <a:t>mit</a:t>
            </a:r>
            <a:r>
              <a:rPr lang="de-CH" sz="1600" dirty="0" smtClean="0">
                <a:solidFill>
                  <a:schemeClr val="tx1"/>
                </a:solidFill>
              </a:rPr>
              <a:t>?</a:t>
            </a:r>
          </a:p>
          <a:p>
            <a:endParaRPr lang="de-CH" sz="1600" dirty="0">
              <a:solidFill>
                <a:schemeClr val="tx1"/>
              </a:solidFill>
            </a:endParaRPr>
          </a:p>
          <a:p>
            <a:endParaRPr lang="de-CH" sz="1600" dirty="0" smtClean="0">
              <a:solidFill>
                <a:schemeClr val="tx1"/>
              </a:solidFill>
            </a:endParaRPr>
          </a:p>
          <a:p>
            <a:endParaRPr lang="de-CH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b="1" dirty="0" smtClean="0">
                <a:solidFill>
                  <a:srgbClr val="B09C1B"/>
                </a:solidFill>
              </a:rPr>
              <a:t>Vielen Herzlichen Dank! </a:t>
            </a:r>
            <a:endParaRPr lang="de-CH" b="1" dirty="0">
              <a:solidFill>
                <a:srgbClr val="B09C1B"/>
              </a:solidFill>
            </a:endParaRPr>
          </a:p>
          <a:p>
            <a:pPr marL="0" indent="0">
              <a:buNone/>
            </a:pPr>
            <a:endParaRPr lang="de-CH" dirty="0" smtClean="0">
              <a:solidFill>
                <a:schemeClr val="tx1"/>
              </a:solidFill>
            </a:endParaRPr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127980" cy="20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Ausgangslage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CH" dirty="0" smtClean="0">
                <a:solidFill>
                  <a:schemeClr val="tx1"/>
                </a:solidFill>
              </a:rPr>
              <a:t>Statistik:</a:t>
            </a:r>
          </a:p>
          <a:p>
            <a:pPr marL="0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r>
              <a:rPr lang="de-CH" dirty="0" smtClean="0"/>
              <a:t>50% </a:t>
            </a:r>
            <a:r>
              <a:rPr lang="de-CH" dirty="0" smtClean="0">
                <a:solidFill>
                  <a:schemeClr val="tx1"/>
                </a:solidFill>
              </a:rPr>
              <a:t>ist das Risiko im Lauf des Lebens psychisch zu erkranken.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/>
              <a:t>18%</a:t>
            </a:r>
            <a:r>
              <a:rPr lang="de-CH" dirty="0" smtClean="0">
                <a:solidFill>
                  <a:schemeClr val="tx1"/>
                </a:solidFill>
              </a:rPr>
              <a:t> der Eltern mit minderjährigen Kindern sind in der Schweiz psychisch erkrankt.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/>
              <a:t>66% </a:t>
            </a:r>
            <a:r>
              <a:rPr lang="de-CH" dirty="0" smtClean="0">
                <a:solidFill>
                  <a:schemeClr val="tx1"/>
                </a:solidFill>
              </a:rPr>
              <a:t>aller Kinder psychisch erkrankter Eltern erkranken entweder selber oder fühlen sich zeitlebens belastet.</a:t>
            </a:r>
            <a:br>
              <a:rPr lang="de-CH" dirty="0" smtClean="0">
                <a:solidFill>
                  <a:schemeClr val="tx1"/>
                </a:solidFill>
              </a:rPr>
            </a:br>
            <a:endParaRPr lang="de-CH" dirty="0" smtClean="0">
              <a:solidFill>
                <a:schemeClr val="tx1"/>
              </a:solidFill>
            </a:endParaRPr>
          </a:p>
          <a:p>
            <a:endParaRPr lang="de-CH" sz="1000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Kinder </a:t>
            </a:r>
            <a:r>
              <a:rPr lang="de-CH" dirty="0">
                <a:solidFill>
                  <a:schemeClr val="tx1"/>
                </a:solidFill>
              </a:rPr>
              <a:t>von Eltern mit einer psychischen Erkrankung haben </a:t>
            </a:r>
            <a:r>
              <a:rPr lang="de-CH" sz="2900" dirty="0"/>
              <a:t>ein 3-bis 7x höheres Risiko </a:t>
            </a:r>
            <a:r>
              <a:rPr lang="de-CH" dirty="0">
                <a:solidFill>
                  <a:schemeClr val="tx1"/>
                </a:solidFill>
              </a:rPr>
              <a:t>ebenfalls psychisch zu erkranken </a:t>
            </a:r>
          </a:p>
          <a:p>
            <a:pPr marL="0" indent="0">
              <a:buNone/>
            </a:pPr>
            <a:endParaRPr lang="de-CH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1400" dirty="0" smtClean="0">
                <a:solidFill>
                  <a:schemeClr val="tx1"/>
                </a:solidFill>
              </a:rPr>
              <a:t>						                              Zahlen </a:t>
            </a:r>
            <a:r>
              <a:rPr lang="de-CH" sz="1400" dirty="0">
                <a:solidFill>
                  <a:schemeClr val="tx1"/>
                </a:solidFill>
              </a:rPr>
              <a:t>vom IKS, Kinderseele Schweiz </a:t>
            </a:r>
            <a:r>
              <a:rPr lang="de-CH" sz="1400" dirty="0" smtClean="0">
                <a:solidFill>
                  <a:schemeClr val="tx1"/>
                </a:solidFill>
              </a:rPr>
              <a:t>2022</a:t>
            </a:r>
            <a:endParaRPr lang="de-CH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600" dirty="0" smtClean="0"/>
              <a:t> </a:t>
            </a:r>
            <a:endParaRPr lang="de-CH" sz="2000" dirty="0">
              <a:solidFill>
                <a:srgbClr val="000000"/>
              </a:solidFill>
              <a:latin typeface="Calibri" pitchFamily="18"/>
              <a:cs typeface="Tahoma" pitchFamily="2"/>
            </a:endParaRPr>
          </a:p>
          <a:p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CH" dirty="0" smtClean="0">
                <a:solidFill>
                  <a:srgbClr val="C00000"/>
                </a:solidFill>
              </a:rPr>
              <a:t>Übersicht der Fachstellen für Angehörige in der Schweiz</a:t>
            </a:r>
            <a:endParaRPr lang="de-CH" dirty="0">
              <a:solidFill>
                <a:srgbClr val="C0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196752"/>
            <a:ext cx="6336704" cy="40324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987824" y="54452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           </a:t>
            </a:r>
            <a:r>
              <a:rPr lang="de-CH" dirty="0" smtClean="0">
                <a:solidFill>
                  <a:srgbClr val="C00000"/>
                </a:solidFill>
              </a:rPr>
              <a:t>www.angehoerige.ch</a:t>
            </a:r>
            <a:endParaRPr lang="de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9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Entwicklung der Anlaufstelle in statistischen Zahlen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altLang="de-DE" sz="2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Anzahl der Beratungen / Beratungsfälle (alle Formen) – absolute Werte</a:t>
            </a:r>
            <a:r>
              <a:rPr lang="de-CH" altLang="de-DE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CH" altLang="de-DE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		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/>
          </p:nvPr>
        </p:nvGraphicFramePr>
        <p:xfrm>
          <a:off x="1004156" y="2636912"/>
          <a:ext cx="5486400" cy="241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41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Statistik 2022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08414"/>
            <a:ext cx="4844777" cy="217683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78512"/>
            <a:ext cx="4762815" cy="20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Statistik 2022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567542"/>
            <a:ext cx="6117679" cy="41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Statistik 2022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67086"/>
            <a:ext cx="72485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Rheinleben Präsentation</Template>
  <TotalTime>0</TotalTime>
  <Words>763</Words>
  <Application>Microsoft Office PowerPoint</Application>
  <PresentationFormat>Bildschirmpräsentation (4:3)</PresentationFormat>
  <Paragraphs>303</Paragraphs>
  <Slides>35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Symbol</vt:lpstr>
      <vt:lpstr>Tahoma</vt:lpstr>
      <vt:lpstr>Times New Roman</vt:lpstr>
      <vt:lpstr>Verdana</vt:lpstr>
      <vt:lpstr>Larissa</vt:lpstr>
      <vt:lpstr>Acrobat Document</vt:lpstr>
      <vt:lpstr>Kinder psychisch kranker Eltern</vt:lpstr>
      <vt:lpstr>Inhalt </vt:lpstr>
      <vt:lpstr>Kurzfilm</vt:lpstr>
      <vt:lpstr>Ausgangslage</vt:lpstr>
      <vt:lpstr>Übersicht der Fachstellen für Angehörige in der Schweiz</vt:lpstr>
      <vt:lpstr>Entwicklung der Anlaufstelle in statistischen Zahlen</vt:lpstr>
      <vt:lpstr>Statistik 2022</vt:lpstr>
      <vt:lpstr>Statistik 2022</vt:lpstr>
      <vt:lpstr>Statistik 2022</vt:lpstr>
      <vt:lpstr>Ausgangslage</vt:lpstr>
      <vt:lpstr>Situation von Kindern psychisch erkrankter Eltern</vt:lpstr>
      <vt:lpstr>Auswirkungen auf Kinder</vt:lpstr>
      <vt:lpstr>Auswirkungen auf Kinder</vt:lpstr>
      <vt:lpstr>Auswirkung auf Kinder</vt:lpstr>
      <vt:lpstr>Auswirkung auf Kinder</vt:lpstr>
      <vt:lpstr> Auswirkungen auf Kinder </vt:lpstr>
      <vt:lpstr>Auswirkung auf Kinder</vt:lpstr>
      <vt:lpstr>Auswirkungen auf Kinder</vt:lpstr>
      <vt:lpstr>Unterstützung: Was Kinder brauchen</vt:lpstr>
      <vt:lpstr>Unterstützung: Was Kinder brauchen</vt:lpstr>
      <vt:lpstr>Unterstützung: Was Kinder brauchen</vt:lpstr>
      <vt:lpstr>Was Erwachsene tun können</vt:lpstr>
      <vt:lpstr>Interview</vt:lpstr>
      <vt:lpstr>Angebot, Ziele, Rahmenbedingungen</vt:lpstr>
      <vt:lpstr>Ziele</vt:lpstr>
      <vt:lpstr>Das Angebot</vt:lpstr>
      <vt:lpstr> Ziele der Arbeit mit Kinder psychisch belasteter Eltern</vt:lpstr>
      <vt:lpstr>Zielgruppen</vt:lpstr>
      <vt:lpstr>Rahmenbedingungen</vt:lpstr>
      <vt:lpstr>Selbsthilfegruppen</vt:lpstr>
      <vt:lpstr>Informationsmaterialien zum Thema</vt:lpstr>
      <vt:lpstr>Angehörigenberatung (UPD) </vt:lpstr>
      <vt:lpstr> Beratungsgespräche</vt:lpstr>
      <vt:lpstr>Angehörigenberatungsangebot in Bern</vt:lpstr>
      <vt:lpstr>Austausch</vt:lpstr>
    </vt:vector>
  </TitlesOfParts>
  <Company>Stiftung Rheinleben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Pilotprojekt</dc:title>
  <dc:creator>Eliane Maggi</dc:creator>
  <cp:lastModifiedBy>Susanne Thomann</cp:lastModifiedBy>
  <cp:revision>270</cp:revision>
  <cp:lastPrinted>2023-05-11T08:58:34Z</cp:lastPrinted>
  <dcterms:created xsi:type="dcterms:W3CDTF">2018-09-26T11:48:17Z</dcterms:created>
  <dcterms:modified xsi:type="dcterms:W3CDTF">2023-06-05T11:40:21Z</dcterms:modified>
</cp:coreProperties>
</file>